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56" r:id="rId2"/>
    <p:sldId id="257" r:id="rId3"/>
    <p:sldId id="258" r:id="rId4"/>
    <p:sldId id="264" r:id="rId5"/>
    <p:sldId id="269" r:id="rId6"/>
    <p:sldId id="274" r:id="rId7"/>
    <p:sldId id="275" r:id="rId8"/>
    <p:sldId id="276" r:id="rId9"/>
    <p:sldId id="277" r:id="rId10"/>
    <p:sldId id="273" r:id="rId11"/>
    <p:sldId id="267" r:id="rId12"/>
    <p:sldId id="260" r:id="rId13"/>
    <p:sldId id="261" r:id="rId14"/>
    <p:sldId id="278" r:id="rId15"/>
    <p:sldId id="279" r:id="rId16"/>
    <p:sldId id="270" r:id="rId17"/>
    <p:sldId id="280" r:id="rId18"/>
    <p:sldId id="281" r:id="rId19"/>
  </p:sldIdLst>
  <p:sldSz cx="18288000" cy="10287000"/>
  <p:notesSz cx="6858000" cy="9144000"/>
  <p:embeddedFontLst>
    <p:embeddedFont>
      <p:font typeface="Calibri" panose="020F0502020204030204" pitchFamily="34" charset="0"/>
      <p:regular r:id="rId21"/>
      <p:bold r:id="rId22"/>
      <p:italic r:id="rId23"/>
      <p:boldItalic r:id="rId24"/>
    </p:embeddedFont>
    <p:embeddedFont>
      <p:font typeface="HK Grotesk Bold" panose="020B0604020202020204" charset="0"/>
      <p:regular r:id="rId25"/>
      <p:bold r:id="rId26"/>
    </p:embeddedFont>
    <p:embeddedFont>
      <p:font typeface="HK Grotesk Light" panose="020B0604020202020204" charset="0"/>
      <p:regular r:id="rId27"/>
    </p:embeddedFont>
    <p:embeddedFont>
      <p:font typeface="HK Grotesk Medium" panose="020B0604020202020204" charset="0"/>
      <p:regular r:id="rId28"/>
    </p:embeddedFont>
    <p:embeddedFont>
      <p:font typeface="Vesper Libre Bold" panose="020B0604020202020204" charset="0"/>
      <p:regular r:id="rId29"/>
      <p:bold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841" autoAdjust="0"/>
    <p:restoredTop sz="82612" autoAdjust="0"/>
  </p:normalViewPr>
  <p:slideViewPr>
    <p:cSldViewPr>
      <p:cViewPr varScale="1">
        <p:scale>
          <a:sx n="37" d="100"/>
          <a:sy n="37" d="100"/>
        </p:scale>
        <p:origin x="1025" y="5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8" Type="http://schemas.openxmlformats.org/officeDocument/2006/relationships/slide" Target="slides/slide7.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B4682A-BCC9-C64A-A02E-660010F8D714}" type="datetimeFigureOut">
              <a:rPr lang="en-US" smtClean="0"/>
              <a:t>3/31/2020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2ABCAF-1B6C-ED4D-B363-61A4EC0F1D0C}" type="slidenum">
              <a:rPr lang="en-US" smtClean="0"/>
              <a:t>‹#›</a:t>
            </a:fld>
            <a:endParaRPr lang="en-US"/>
          </a:p>
        </p:txBody>
      </p:sp>
    </p:spTree>
    <p:extLst>
      <p:ext uri="{BB962C8B-B14F-4D97-AF65-F5344CB8AC3E}">
        <p14:creationId xmlns:p14="http://schemas.microsoft.com/office/powerpoint/2010/main" val="38240409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2ABCAF-1B6C-ED4D-B363-61A4EC0F1D0C}" type="slidenum">
              <a:rPr lang="en-US" smtClean="0"/>
              <a:t>1</a:t>
            </a:fld>
            <a:endParaRPr lang="en-US"/>
          </a:p>
        </p:txBody>
      </p:sp>
    </p:spTree>
    <p:extLst>
      <p:ext uri="{BB962C8B-B14F-4D97-AF65-F5344CB8AC3E}">
        <p14:creationId xmlns:p14="http://schemas.microsoft.com/office/powerpoint/2010/main" val="34729631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the traffic light has fixed number of seconds for green and yellow lights, the lanes quickly became congested jammed.</a:t>
            </a:r>
          </a:p>
          <a:p>
            <a:endParaRPr lang="en-US" dirty="0"/>
          </a:p>
          <a:p>
            <a:r>
              <a:rPr lang="en-US" b="1" dirty="0"/>
              <a:t>Imagine waiting in traffic half the time!</a:t>
            </a:r>
          </a:p>
        </p:txBody>
      </p:sp>
      <p:sp>
        <p:nvSpPr>
          <p:cNvPr id="4" name="Slide Number Placeholder 3"/>
          <p:cNvSpPr>
            <a:spLocks noGrp="1"/>
          </p:cNvSpPr>
          <p:nvPr>
            <p:ph type="sldNum" sz="quarter" idx="5"/>
          </p:nvPr>
        </p:nvSpPr>
        <p:spPr/>
        <p:txBody>
          <a:bodyPr/>
          <a:lstStyle/>
          <a:p>
            <a:fld id="{DA2ABCAF-1B6C-ED4D-B363-61A4EC0F1D0C}" type="slidenum">
              <a:rPr lang="en-US" smtClean="0"/>
              <a:t>11</a:t>
            </a:fld>
            <a:endParaRPr lang="en-US"/>
          </a:p>
        </p:txBody>
      </p:sp>
    </p:spTree>
    <p:extLst>
      <p:ext uri="{BB962C8B-B14F-4D97-AF65-F5344CB8AC3E}">
        <p14:creationId xmlns:p14="http://schemas.microsoft.com/office/powerpoint/2010/main" val="4131137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kern="1200" dirty="0">
                <a:solidFill>
                  <a:schemeClr val="tx1"/>
                </a:solidFill>
                <a:effectLst/>
                <a:latin typeface="+mn-lt"/>
                <a:ea typeface="+mn-ea"/>
                <a:cs typeface="+mn-cs"/>
              </a:rPr>
              <a:t>o Airports to erect camera masts and microphones that transmit data to a separate control centre. </a:t>
            </a:r>
          </a:p>
          <a:p>
            <a:r>
              <a:rPr lang="en-CA" sz="1200" b="0" i="0" kern="1200" dirty="0">
                <a:solidFill>
                  <a:schemeClr val="tx1"/>
                </a:solidFill>
                <a:effectLst/>
                <a:latin typeface="+mn-lt"/>
                <a:ea typeface="+mn-ea"/>
                <a:cs typeface="+mn-cs"/>
              </a:rPr>
              <a:t>o Air traffic control (ATC) automation system</a:t>
            </a:r>
          </a:p>
          <a:p>
            <a:r>
              <a:rPr lang="en-CA" sz="1200" b="0" i="0" kern="1200" dirty="0">
                <a:solidFill>
                  <a:schemeClr val="tx1"/>
                </a:solidFill>
                <a:effectLst/>
                <a:latin typeface="+mn-lt"/>
                <a:ea typeface="+mn-ea"/>
                <a:cs typeface="+mn-cs"/>
              </a:rPr>
              <a:t>o The system to complete fallback flight data processing, flight plan synchronisation, multi-sensor processing and sending alerts to ensure consistent operations.</a:t>
            </a:r>
          </a:p>
          <a:p>
            <a:r>
              <a:rPr lang="en-CA" sz="1200" b="0" i="0" kern="1200" dirty="0">
                <a:solidFill>
                  <a:schemeClr val="tx1"/>
                </a:solidFill>
                <a:effectLst/>
                <a:latin typeface="+mn-lt"/>
                <a:ea typeface="+mn-ea"/>
                <a:cs typeface="+mn-cs"/>
              </a:rPr>
              <a:t>o to decrease flight delays and increase air capacity. It provides a seamless integration between area control, approach control and tower systems.</a:t>
            </a:r>
            <a:endParaRPr lang="en-US" dirty="0"/>
          </a:p>
          <a:p>
            <a:endParaRPr lang="en-US" dirty="0"/>
          </a:p>
          <a:p>
            <a:r>
              <a:rPr lang="en-US" dirty="0"/>
              <a:t>- </a:t>
            </a:r>
          </a:p>
        </p:txBody>
      </p:sp>
      <p:sp>
        <p:nvSpPr>
          <p:cNvPr id="4" name="Slide Number Placeholder 3"/>
          <p:cNvSpPr>
            <a:spLocks noGrp="1"/>
          </p:cNvSpPr>
          <p:nvPr>
            <p:ph type="sldNum" sz="quarter" idx="5"/>
          </p:nvPr>
        </p:nvSpPr>
        <p:spPr/>
        <p:txBody>
          <a:bodyPr/>
          <a:lstStyle/>
          <a:p>
            <a:fld id="{DA2ABCAF-1B6C-ED4D-B363-61A4EC0F1D0C}" type="slidenum">
              <a:rPr lang="en-US" smtClean="0"/>
              <a:t>12</a:t>
            </a:fld>
            <a:endParaRPr lang="en-US"/>
          </a:p>
        </p:txBody>
      </p:sp>
    </p:spTree>
    <p:extLst>
      <p:ext uri="{BB962C8B-B14F-4D97-AF65-F5344CB8AC3E}">
        <p14:creationId xmlns:p14="http://schemas.microsoft.com/office/powerpoint/2010/main" val="5828637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2ABCAF-1B6C-ED4D-B363-61A4EC0F1D0C}" type="slidenum">
              <a:rPr lang="en-US" smtClean="0"/>
              <a:t>13</a:t>
            </a:fld>
            <a:endParaRPr lang="en-US"/>
          </a:p>
        </p:txBody>
      </p:sp>
    </p:spTree>
    <p:extLst>
      <p:ext uri="{BB962C8B-B14F-4D97-AF65-F5344CB8AC3E}">
        <p14:creationId xmlns:p14="http://schemas.microsoft.com/office/powerpoint/2010/main" val="33724517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Weibull with k=2, </a:t>
            </a:r>
          </a:p>
          <a:p>
            <a:r>
              <a:rPr lang="en-US" dirty="0"/>
              <a:t>Weibull </a:t>
            </a:r>
          </a:p>
          <a:p>
            <a:endParaRPr lang="en-US" dirty="0"/>
          </a:p>
        </p:txBody>
      </p:sp>
      <p:sp>
        <p:nvSpPr>
          <p:cNvPr id="4" name="Slide Number Placeholder 3"/>
          <p:cNvSpPr>
            <a:spLocks noGrp="1"/>
          </p:cNvSpPr>
          <p:nvPr>
            <p:ph type="sldNum" sz="quarter" idx="5"/>
          </p:nvPr>
        </p:nvSpPr>
        <p:spPr/>
        <p:txBody>
          <a:bodyPr/>
          <a:lstStyle/>
          <a:p>
            <a:fld id="{DA2ABCAF-1B6C-ED4D-B363-61A4EC0F1D0C}" type="slidenum">
              <a:rPr lang="en-US" smtClean="0"/>
              <a:t>16</a:t>
            </a:fld>
            <a:endParaRPr lang="en-US"/>
          </a:p>
        </p:txBody>
      </p:sp>
    </p:spTree>
    <p:extLst>
      <p:ext uri="{BB962C8B-B14F-4D97-AF65-F5344CB8AC3E}">
        <p14:creationId xmlns:p14="http://schemas.microsoft.com/office/powerpoint/2010/main" val="42476276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2ABCAF-1B6C-ED4D-B363-61A4EC0F1D0C}" type="slidenum">
              <a:rPr lang="en-US" smtClean="0"/>
              <a:t>2</a:t>
            </a:fld>
            <a:endParaRPr lang="en-US"/>
          </a:p>
        </p:txBody>
      </p:sp>
    </p:spTree>
    <p:extLst>
      <p:ext uri="{BB962C8B-B14F-4D97-AF65-F5344CB8AC3E}">
        <p14:creationId xmlns:p14="http://schemas.microsoft.com/office/powerpoint/2010/main" val="4294207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2ABCAF-1B6C-ED4D-B363-61A4EC0F1D0C}" type="slidenum">
              <a:rPr lang="en-US" smtClean="0"/>
              <a:t>3</a:t>
            </a:fld>
            <a:endParaRPr lang="en-US"/>
          </a:p>
        </p:txBody>
      </p:sp>
    </p:spTree>
    <p:extLst>
      <p:ext uri="{BB962C8B-B14F-4D97-AF65-F5344CB8AC3E}">
        <p14:creationId xmlns:p14="http://schemas.microsoft.com/office/powerpoint/2010/main" val="18109220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ts val="2940"/>
              </a:lnSpc>
              <a:buFont typeface="Arial" panose="020B0604020202020204" pitchFamily="34" charset="0"/>
              <a:buChar char="•"/>
            </a:pPr>
            <a:r>
              <a:rPr lang="en-US" sz="1200" dirty="0">
                <a:solidFill>
                  <a:srgbClr val="FFFFFF"/>
                </a:solidFill>
                <a:latin typeface="HK Grotesk Bold"/>
              </a:rPr>
              <a:t>Fixed time control: </a:t>
            </a:r>
          </a:p>
          <a:p>
            <a:pPr marL="342900" indent="-342900">
              <a:lnSpc>
                <a:spcPts val="2940"/>
              </a:lnSpc>
              <a:buFont typeface="Arial" panose="020B0604020202020204" pitchFamily="34" charset="0"/>
              <a:buChar char="•"/>
            </a:pPr>
            <a:r>
              <a:rPr lang="en-US" sz="1200" dirty="0">
                <a:solidFill>
                  <a:srgbClr val="FFFFFF"/>
                </a:solidFill>
                <a:latin typeface="HK Grotesk Bold"/>
              </a:rPr>
              <a:t>- uses Electro-mechanical Signal Controller which is based on a Dial Timer that has fixed and signalized intersection time plans.</a:t>
            </a:r>
          </a:p>
          <a:p>
            <a:pPr marL="342900" indent="-342900">
              <a:lnSpc>
                <a:spcPts val="2940"/>
              </a:lnSpc>
              <a:buFont typeface="Arial" panose="020B0604020202020204" pitchFamily="34" charset="0"/>
              <a:buChar char="•"/>
            </a:pPr>
            <a:r>
              <a:rPr lang="en-US" sz="1200" dirty="0">
                <a:solidFill>
                  <a:srgbClr val="FFFFFF"/>
                </a:solidFill>
                <a:latin typeface="HK Grotesk Bold"/>
              </a:rPr>
              <a:t>- </a:t>
            </a:r>
            <a:r>
              <a:rPr lang="en-CA" sz="1200" b="0" i="0" kern="1200" dirty="0">
                <a:solidFill>
                  <a:schemeClr val="tx1"/>
                </a:solidFill>
                <a:effectLst/>
                <a:latin typeface="+mn-lt"/>
                <a:ea typeface="+mn-ea"/>
                <a:cs typeface="+mn-cs"/>
              </a:rPr>
              <a:t>Cycle lengths (of signalized intersections) are determined by small cycle gears that are located within dial timers,</a:t>
            </a:r>
          </a:p>
          <a:p>
            <a:pPr marL="342900" indent="-342900">
              <a:lnSpc>
                <a:spcPts val="2940"/>
              </a:lnSpc>
              <a:buFont typeface="Arial" panose="020B0604020202020204" pitchFamily="34" charset="0"/>
              <a:buChar char="•"/>
            </a:pPr>
            <a:r>
              <a:rPr lang="en-CA" sz="1200" b="0" i="0" kern="1200" dirty="0">
                <a:solidFill>
                  <a:schemeClr val="tx1"/>
                </a:solidFill>
                <a:effectLst/>
                <a:latin typeface="+mn-lt"/>
                <a:ea typeface="+mn-ea"/>
                <a:cs typeface="+mn-cs"/>
              </a:rPr>
              <a:t>- Cycle gears range from 35 - 120 seconds</a:t>
            </a:r>
            <a:endParaRPr lang="en-US" sz="1200" dirty="0">
              <a:solidFill>
                <a:srgbClr val="FFFFFF"/>
              </a:solidFill>
              <a:latin typeface="HK Grotesk Bold"/>
            </a:endParaRPr>
          </a:p>
          <a:p>
            <a:pPr marL="342900" indent="-342900">
              <a:lnSpc>
                <a:spcPts val="2940"/>
              </a:lnSpc>
              <a:buFont typeface="Arial" panose="020B0604020202020204" pitchFamily="34" charset="0"/>
              <a:buChar char="•"/>
            </a:pPr>
            <a:r>
              <a:rPr lang="en-US" sz="1200" dirty="0">
                <a:solidFill>
                  <a:srgbClr val="FFFFFF"/>
                </a:solidFill>
                <a:latin typeface="HK Grotesk Bold"/>
              </a:rPr>
              <a:t>- a dial Timer only has 1 signal intersection time plan so that it only controls 1 way at a intersection.</a:t>
            </a:r>
          </a:p>
          <a:p>
            <a:pPr marL="342900" indent="-342900">
              <a:lnSpc>
                <a:spcPts val="2940"/>
              </a:lnSpc>
              <a:buFont typeface="Arial" panose="020B0604020202020204" pitchFamily="34" charset="0"/>
              <a:buChar char="•"/>
            </a:pPr>
            <a:endParaRPr lang="en-US" sz="1200" dirty="0">
              <a:solidFill>
                <a:srgbClr val="FFFFFF"/>
              </a:solidFill>
              <a:latin typeface="HK Grotesk Bold"/>
            </a:endParaRPr>
          </a:p>
          <a:p>
            <a:pPr marL="342900" indent="-342900">
              <a:lnSpc>
                <a:spcPts val="2940"/>
              </a:lnSpc>
              <a:buFont typeface="Arial" panose="020B0604020202020204" pitchFamily="34" charset="0"/>
              <a:buChar char="•"/>
            </a:pPr>
            <a:endParaRPr lang="en-US" sz="1200" dirty="0">
              <a:solidFill>
                <a:srgbClr val="FFFFFF"/>
              </a:solidFill>
              <a:latin typeface="HK Grotesk Bold"/>
            </a:endParaRPr>
          </a:p>
          <a:p>
            <a:pPr marL="342900" indent="-342900">
              <a:lnSpc>
                <a:spcPts val="2940"/>
              </a:lnSpc>
              <a:buFont typeface="Arial" panose="020B0604020202020204" pitchFamily="34" charset="0"/>
              <a:buChar char="•"/>
            </a:pPr>
            <a:endParaRPr lang="en-US" sz="1200" dirty="0">
              <a:solidFill>
                <a:srgbClr val="FFFFFF"/>
              </a:solidFill>
              <a:latin typeface="HK Grotesk Bold"/>
            </a:endParaRPr>
          </a:p>
          <a:p>
            <a:pPr marL="342900" indent="-342900">
              <a:lnSpc>
                <a:spcPts val="2940"/>
              </a:lnSpc>
              <a:buFont typeface="Arial" panose="020B0604020202020204" pitchFamily="34" charset="0"/>
              <a:buChar char="•"/>
            </a:pPr>
            <a:endParaRPr lang="en-US" sz="1200" dirty="0">
              <a:solidFill>
                <a:srgbClr val="FFFFFF"/>
              </a:solidFill>
              <a:latin typeface="HK Grotesk Bold"/>
            </a:endParaRPr>
          </a:p>
          <a:p>
            <a:endParaRPr lang="en-US" dirty="0"/>
          </a:p>
        </p:txBody>
      </p:sp>
      <p:sp>
        <p:nvSpPr>
          <p:cNvPr id="4" name="Slide Number Placeholder 3"/>
          <p:cNvSpPr>
            <a:spLocks noGrp="1"/>
          </p:cNvSpPr>
          <p:nvPr>
            <p:ph type="sldNum" sz="quarter" idx="5"/>
          </p:nvPr>
        </p:nvSpPr>
        <p:spPr/>
        <p:txBody>
          <a:bodyPr/>
          <a:lstStyle/>
          <a:p>
            <a:fld id="{DA2ABCAF-1B6C-ED4D-B363-61A4EC0F1D0C}" type="slidenum">
              <a:rPr lang="en-US" smtClean="0"/>
              <a:t>4</a:t>
            </a:fld>
            <a:endParaRPr lang="en-US"/>
          </a:p>
        </p:txBody>
      </p:sp>
    </p:spTree>
    <p:extLst>
      <p:ext uri="{BB962C8B-B14F-4D97-AF65-F5344CB8AC3E}">
        <p14:creationId xmlns:p14="http://schemas.microsoft.com/office/powerpoint/2010/main" val="2313602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2ABCAF-1B6C-ED4D-B363-61A4EC0F1D0C}" type="slidenum">
              <a:rPr lang="en-US" smtClean="0"/>
              <a:t>5</a:t>
            </a:fld>
            <a:endParaRPr lang="en-US"/>
          </a:p>
        </p:txBody>
      </p:sp>
    </p:spTree>
    <p:extLst>
      <p:ext uri="{BB962C8B-B14F-4D97-AF65-F5344CB8AC3E}">
        <p14:creationId xmlns:p14="http://schemas.microsoft.com/office/powerpoint/2010/main" val="5967851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2ABCAF-1B6C-ED4D-B363-61A4EC0F1D0C}" type="slidenum">
              <a:rPr lang="en-US" smtClean="0"/>
              <a:t>7</a:t>
            </a:fld>
            <a:endParaRPr lang="en-US"/>
          </a:p>
        </p:txBody>
      </p:sp>
    </p:spTree>
    <p:extLst>
      <p:ext uri="{BB962C8B-B14F-4D97-AF65-F5344CB8AC3E}">
        <p14:creationId xmlns:p14="http://schemas.microsoft.com/office/powerpoint/2010/main" val="32196183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2ABCAF-1B6C-ED4D-B363-61A4EC0F1D0C}" type="slidenum">
              <a:rPr lang="en-US" smtClean="0"/>
              <a:t>8</a:t>
            </a:fld>
            <a:endParaRPr lang="en-US"/>
          </a:p>
        </p:txBody>
      </p:sp>
    </p:spTree>
    <p:extLst>
      <p:ext uri="{BB962C8B-B14F-4D97-AF65-F5344CB8AC3E}">
        <p14:creationId xmlns:p14="http://schemas.microsoft.com/office/powerpoint/2010/main" val="36405438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2ABCAF-1B6C-ED4D-B363-61A4EC0F1D0C}" type="slidenum">
              <a:rPr lang="en-US" smtClean="0"/>
              <a:t>9</a:t>
            </a:fld>
            <a:endParaRPr lang="en-US"/>
          </a:p>
        </p:txBody>
      </p:sp>
    </p:spTree>
    <p:extLst>
      <p:ext uri="{BB962C8B-B14F-4D97-AF65-F5344CB8AC3E}">
        <p14:creationId xmlns:p14="http://schemas.microsoft.com/office/powerpoint/2010/main" val="441431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2ABCAF-1B6C-ED4D-B363-61A4EC0F1D0C}" type="slidenum">
              <a:rPr lang="en-US" smtClean="0"/>
              <a:t>10</a:t>
            </a:fld>
            <a:endParaRPr lang="en-US"/>
          </a:p>
        </p:txBody>
      </p:sp>
    </p:spTree>
    <p:extLst>
      <p:ext uri="{BB962C8B-B14F-4D97-AF65-F5344CB8AC3E}">
        <p14:creationId xmlns:p14="http://schemas.microsoft.com/office/powerpoint/2010/main" val="2906207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3/31/2020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3/31/2020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3/31/2020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3/31/2020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Downloads/SUMO_Tuned3Lanes.wmv" TargetMode="External"/><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hyperlink" Target="../Desktop/MMAI/845%20Reinforcement%20Learning/SUMO_Tuned3Lanes.wmv" TargetMode="Externa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hyperlink" Target="https://github.com/AndreaVidali/Deep-QLearning-Agent-for-Traffic-Signal-Contro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3544644" y="39993"/>
            <a:ext cx="14687550" cy="9222247"/>
          </a:xfrm>
          <a:prstGeom prst="rect">
            <a:avLst/>
          </a:prstGeom>
          <a:solidFill>
            <a:srgbClr val="000000"/>
          </a:solidFill>
        </p:spPr>
      </p:sp>
      <p:grpSp>
        <p:nvGrpSpPr>
          <p:cNvPr id="3" name="Group 3"/>
          <p:cNvGrpSpPr/>
          <p:nvPr/>
        </p:nvGrpSpPr>
        <p:grpSpPr>
          <a:xfrm>
            <a:off x="0" y="2621532"/>
            <a:ext cx="15599792" cy="7665468"/>
            <a:chOff x="0" y="0"/>
            <a:chExt cx="4244582" cy="2085714"/>
          </a:xfrm>
        </p:grpSpPr>
        <p:sp>
          <p:nvSpPr>
            <p:cNvPr id="4" name="Freeform 4"/>
            <p:cNvSpPr/>
            <p:nvPr/>
          </p:nvSpPr>
          <p:spPr>
            <a:xfrm>
              <a:off x="0" y="0"/>
              <a:ext cx="4244582" cy="2085714"/>
            </a:xfrm>
            <a:custGeom>
              <a:avLst/>
              <a:gdLst/>
              <a:ahLst/>
              <a:cxnLst/>
              <a:rect l="l" t="t" r="r" b="b"/>
              <a:pathLst>
                <a:path w="4244582" h="2085714">
                  <a:moveTo>
                    <a:pt x="0" y="0"/>
                  </a:moveTo>
                  <a:lnTo>
                    <a:pt x="4244582" y="0"/>
                  </a:lnTo>
                  <a:lnTo>
                    <a:pt x="4244582" y="2085714"/>
                  </a:lnTo>
                  <a:lnTo>
                    <a:pt x="0" y="2085714"/>
                  </a:lnTo>
                  <a:close/>
                </a:path>
              </a:pathLst>
            </a:custGeom>
            <a:solidFill>
              <a:srgbClr val="000342"/>
            </a:solidFill>
          </p:spPr>
        </p:sp>
      </p:grpSp>
      <p:grpSp>
        <p:nvGrpSpPr>
          <p:cNvPr id="5" name="Group 5"/>
          <p:cNvGrpSpPr/>
          <p:nvPr/>
        </p:nvGrpSpPr>
        <p:grpSpPr>
          <a:xfrm>
            <a:off x="-14644" y="2619170"/>
            <a:ext cx="15613451" cy="7695585"/>
            <a:chOff x="0" y="0"/>
            <a:chExt cx="20817935" cy="10260781"/>
          </a:xfrm>
        </p:grpSpPr>
        <p:grpSp>
          <p:nvGrpSpPr>
            <p:cNvPr id="6" name="Group 6"/>
            <p:cNvGrpSpPr/>
            <p:nvPr/>
          </p:nvGrpSpPr>
          <p:grpSpPr>
            <a:xfrm>
              <a:off x="0" y="0"/>
              <a:ext cx="20817935" cy="10260781"/>
              <a:chOff x="0" y="0"/>
              <a:chExt cx="5370213" cy="2646880"/>
            </a:xfrm>
          </p:grpSpPr>
          <p:sp>
            <p:nvSpPr>
              <p:cNvPr id="7" name="Freeform 7"/>
              <p:cNvSpPr/>
              <p:nvPr/>
            </p:nvSpPr>
            <p:spPr>
              <a:xfrm>
                <a:off x="0" y="0"/>
                <a:ext cx="5370213" cy="2646880"/>
              </a:xfrm>
              <a:custGeom>
                <a:avLst/>
                <a:gdLst/>
                <a:ahLst/>
                <a:cxnLst/>
                <a:rect l="l" t="t" r="r" b="b"/>
                <a:pathLst>
                  <a:path w="5370213" h="2646880">
                    <a:moveTo>
                      <a:pt x="0" y="0"/>
                    </a:moveTo>
                    <a:lnTo>
                      <a:pt x="5370213" y="0"/>
                    </a:lnTo>
                    <a:lnTo>
                      <a:pt x="5370213" y="2646880"/>
                    </a:lnTo>
                    <a:lnTo>
                      <a:pt x="0" y="2646880"/>
                    </a:lnTo>
                    <a:close/>
                  </a:path>
                </a:pathLst>
              </a:custGeom>
              <a:solidFill>
                <a:srgbClr val="000342">
                  <a:alpha val="80784"/>
                </a:srgbClr>
              </a:solidFill>
            </p:spPr>
          </p:sp>
        </p:grpSp>
        <p:sp>
          <p:nvSpPr>
            <p:cNvPr id="8" name="TextBox 8"/>
            <p:cNvSpPr txBox="1"/>
            <p:nvPr/>
          </p:nvSpPr>
          <p:spPr>
            <a:xfrm>
              <a:off x="4708356" y="425791"/>
              <a:ext cx="13112399" cy="4411379"/>
            </a:xfrm>
            <a:prstGeom prst="rect">
              <a:avLst/>
            </a:prstGeom>
          </p:spPr>
          <p:txBody>
            <a:bodyPr wrap="square" lIns="0" tIns="0" rIns="0" bIns="0" rtlCol="0" anchor="t">
              <a:spAutoFit/>
            </a:bodyPr>
            <a:lstStyle/>
            <a:p>
              <a:pPr>
                <a:lnSpc>
                  <a:spcPts val="12624"/>
                </a:lnSpc>
              </a:pPr>
              <a:r>
                <a:rPr lang="en-US" sz="11000" spc="-62" dirty="0">
                  <a:solidFill>
                    <a:srgbClr val="FFFFFF"/>
                  </a:solidFill>
                  <a:latin typeface="Vesper Libre Bold"/>
                </a:rPr>
                <a:t>Smart Traffic Light Control </a:t>
              </a:r>
            </a:p>
          </p:txBody>
        </p:sp>
        <p:sp>
          <p:nvSpPr>
            <p:cNvPr id="9" name="TextBox 9"/>
            <p:cNvSpPr txBox="1"/>
            <p:nvPr/>
          </p:nvSpPr>
          <p:spPr>
            <a:xfrm>
              <a:off x="3612797" y="5731230"/>
              <a:ext cx="15628046" cy="1803571"/>
            </a:xfrm>
            <a:prstGeom prst="rect">
              <a:avLst/>
            </a:prstGeom>
          </p:spPr>
          <p:txBody>
            <a:bodyPr lIns="0" tIns="0" rIns="0" bIns="0" rtlCol="0" anchor="t">
              <a:spAutoFit/>
            </a:bodyPr>
            <a:lstStyle/>
            <a:p>
              <a:pPr>
                <a:lnSpc>
                  <a:spcPts val="3919"/>
                </a:lnSpc>
              </a:pPr>
              <a:r>
                <a:rPr lang="en-US" sz="2800" dirty="0">
                  <a:solidFill>
                    <a:schemeClr val="bg1"/>
                  </a:solidFill>
                  <a:latin typeface="HK Grotesk Bold"/>
                </a:rPr>
                <a:t>Team Lansdowne</a:t>
              </a:r>
            </a:p>
            <a:p>
              <a:pPr indent="-228600">
                <a:lnSpc>
                  <a:spcPct val="90000"/>
                </a:lnSpc>
                <a:spcAft>
                  <a:spcPts val="600"/>
                </a:spcAft>
                <a:buFont typeface="Arial" panose="020B0604020202020204" pitchFamily="34" charset="0"/>
                <a:buChar char="•"/>
              </a:pPr>
              <a:r>
                <a:rPr lang="en-US" sz="2800" dirty="0">
                  <a:solidFill>
                    <a:schemeClr val="bg1"/>
                  </a:solidFill>
                </a:rPr>
                <a:t>Ariel Wang, Benjamin Castro, Brigitte Reda, Carol Guo, Josh </a:t>
              </a:r>
              <a:r>
                <a:rPr lang="en-US" sz="2800" dirty="0" err="1">
                  <a:solidFill>
                    <a:schemeClr val="bg1"/>
                  </a:solidFill>
                </a:rPr>
                <a:t>Daiter</a:t>
              </a:r>
              <a:r>
                <a:rPr lang="en-US" sz="2800" dirty="0">
                  <a:solidFill>
                    <a:schemeClr val="bg1"/>
                  </a:solidFill>
                </a:rPr>
                <a:t>, </a:t>
              </a:r>
            </a:p>
            <a:p>
              <a:pPr indent="-228600">
                <a:lnSpc>
                  <a:spcPct val="90000"/>
                </a:lnSpc>
                <a:spcAft>
                  <a:spcPts val="600"/>
                </a:spcAft>
                <a:buFont typeface="Arial" panose="020B0604020202020204" pitchFamily="34" charset="0"/>
                <a:buChar char="•"/>
              </a:pPr>
              <a:r>
                <a:rPr lang="en-US" sz="2800" dirty="0">
                  <a:solidFill>
                    <a:schemeClr val="bg1"/>
                  </a:solidFill>
                </a:rPr>
                <a:t>Mitch Johnstone, Mohammad Ismail, </a:t>
              </a:r>
              <a:r>
                <a:rPr lang="en-US" sz="2800" dirty="0" err="1">
                  <a:solidFill>
                    <a:schemeClr val="bg1"/>
                  </a:solidFill>
                </a:rPr>
                <a:t>Tarig</a:t>
              </a:r>
              <a:r>
                <a:rPr lang="en-US" sz="2800" dirty="0">
                  <a:solidFill>
                    <a:schemeClr val="bg1"/>
                  </a:solidFill>
                </a:rPr>
                <a:t> Ibrahim</a:t>
              </a:r>
            </a:p>
          </p:txBody>
        </p:sp>
      </p:grpSp>
      <p:sp>
        <p:nvSpPr>
          <p:cNvPr id="10" name="TextBox 10"/>
          <p:cNvSpPr txBox="1"/>
          <p:nvPr/>
        </p:nvSpPr>
        <p:spPr>
          <a:xfrm rot="-5400000">
            <a:off x="-1852195" y="6310703"/>
            <a:ext cx="5052638" cy="272910"/>
          </a:xfrm>
          <a:prstGeom prst="rect">
            <a:avLst/>
          </a:prstGeom>
        </p:spPr>
        <p:txBody>
          <a:bodyPr lIns="0" tIns="0" rIns="0" bIns="0" rtlCol="0" anchor="t">
            <a:spAutoFit/>
          </a:bodyPr>
          <a:lstStyle/>
          <a:p>
            <a:pPr algn="r">
              <a:lnSpc>
                <a:spcPts val="2239"/>
              </a:lnSpc>
            </a:pPr>
            <a:r>
              <a:rPr lang="en-US" sz="1599" spc="127" dirty="0">
                <a:solidFill>
                  <a:srgbClr val="DC3C4D"/>
                </a:solidFill>
                <a:latin typeface="HK Grotesk Bold"/>
              </a:rPr>
              <a:t>MMAI 845 REINFORCEMENT LEARNING </a:t>
            </a:r>
          </a:p>
        </p:txBody>
      </p:sp>
      <p:grpSp>
        <p:nvGrpSpPr>
          <p:cNvPr id="11" name="Group 11"/>
          <p:cNvGrpSpPr/>
          <p:nvPr/>
        </p:nvGrpSpPr>
        <p:grpSpPr>
          <a:xfrm>
            <a:off x="16885433" y="8779834"/>
            <a:ext cx="1402567" cy="148253"/>
            <a:chOff x="0" y="0"/>
            <a:chExt cx="5406761" cy="571500"/>
          </a:xfrm>
        </p:grpSpPr>
        <p:sp>
          <p:nvSpPr>
            <p:cNvPr id="12" name="Freeform 12"/>
            <p:cNvSpPr/>
            <p:nvPr/>
          </p:nvSpPr>
          <p:spPr>
            <a:xfrm>
              <a:off x="0" y="255270"/>
              <a:ext cx="5406761" cy="69850"/>
            </a:xfrm>
            <a:custGeom>
              <a:avLst/>
              <a:gdLst/>
              <a:ahLst/>
              <a:cxnLst/>
              <a:rect l="l" t="t" r="r" b="b"/>
              <a:pathLst>
                <a:path w="5406761" h="69850">
                  <a:moveTo>
                    <a:pt x="5115931" y="0"/>
                  </a:moveTo>
                  <a:lnTo>
                    <a:pt x="0" y="0"/>
                  </a:lnTo>
                  <a:lnTo>
                    <a:pt x="0" y="69850"/>
                  </a:lnTo>
                  <a:lnTo>
                    <a:pt x="5406761" y="69850"/>
                  </a:lnTo>
                  <a:lnTo>
                    <a:pt x="5406761" y="0"/>
                  </a:lnTo>
                  <a:close/>
                </a:path>
              </a:pathLst>
            </a:custGeom>
            <a:solidFill>
              <a:srgbClr val="DC3C4D"/>
            </a:solidFill>
          </p:spPr>
        </p:sp>
      </p:grpSp>
      <p:grpSp>
        <p:nvGrpSpPr>
          <p:cNvPr id="13" name="Group 13"/>
          <p:cNvGrpSpPr/>
          <p:nvPr/>
        </p:nvGrpSpPr>
        <p:grpSpPr>
          <a:xfrm rot="5400000">
            <a:off x="2272228" y="1778784"/>
            <a:ext cx="1352676" cy="351266"/>
            <a:chOff x="0" y="0"/>
            <a:chExt cx="4890895" cy="571500"/>
          </a:xfrm>
        </p:grpSpPr>
        <p:sp>
          <p:nvSpPr>
            <p:cNvPr id="14" name="Freeform 14"/>
            <p:cNvSpPr/>
            <p:nvPr/>
          </p:nvSpPr>
          <p:spPr>
            <a:xfrm>
              <a:off x="0" y="255270"/>
              <a:ext cx="4890895" cy="69850"/>
            </a:xfrm>
            <a:custGeom>
              <a:avLst/>
              <a:gdLst/>
              <a:ahLst/>
              <a:cxnLst/>
              <a:rect l="l" t="t" r="r" b="b"/>
              <a:pathLst>
                <a:path w="4890895" h="69850">
                  <a:moveTo>
                    <a:pt x="4600065" y="0"/>
                  </a:moveTo>
                  <a:lnTo>
                    <a:pt x="0" y="0"/>
                  </a:lnTo>
                  <a:lnTo>
                    <a:pt x="0" y="69850"/>
                  </a:lnTo>
                  <a:lnTo>
                    <a:pt x="4890895" y="69850"/>
                  </a:lnTo>
                  <a:lnTo>
                    <a:pt x="4890895" y="0"/>
                  </a:lnTo>
                  <a:close/>
                </a:path>
              </a:pathLst>
            </a:custGeom>
            <a:solidFill>
              <a:srgbClr val="DC3C4D"/>
            </a:solidFill>
          </p:spPr>
        </p:sp>
      </p:grpSp>
      <p:grpSp>
        <p:nvGrpSpPr>
          <p:cNvPr id="15" name="Group 15"/>
          <p:cNvGrpSpPr/>
          <p:nvPr/>
        </p:nvGrpSpPr>
        <p:grpSpPr>
          <a:xfrm rot="5400000">
            <a:off x="8409317" y="9505946"/>
            <a:ext cx="1469366" cy="148253"/>
            <a:chOff x="0" y="0"/>
            <a:chExt cx="5664266" cy="571500"/>
          </a:xfrm>
        </p:grpSpPr>
        <p:sp>
          <p:nvSpPr>
            <p:cNvPr id="16" name="Freeform 16"/>
            <p:cNvSpPr/>
            <p:nvPr/>
          </p:nvSpPr>
          <p:spPr>
            <a:xfrm>
              <a:off x="0" y="255270"/>
              <a:ext cx="5664266" cy="69850"/>
            </a:xfrm>
            <a:custGeom>
              <a:avLst/>
              <a:gdLst/>
              <a:ahLst/>
              <a:cxnLst/>
              <a:rect l="l" t="t" r="r" b="b"/>
              <a:pathLst>
                <a:path w="5664266" h="69850">
                  <a:moveTo>
                    <a:pt x="5373436" y="0"/>
                  </a:moveTo>
                  <a:lnTo>
                    <a:pt x="0" y="0"/>
                  </a:lnTo>
                  <a:lnTo>
                    <a:pt x="0" y="69850"/>
                  </a:lnTo>
                  <a:lnTo>
                    <a:pt x="5664266" y="69850"/>
                  </a:lnTo>
                  <a:lnTo>
                    <a:pt x="5664266" y="0"/>
                  </a:lnTo>
                  <a:close/>
                </a:path>
              </a:pathLst>
            </a:custGeom>
            <a:solidFill>
              <a:srgbClr val="DC3C4D"/>
            </a:solidFill>
          </p:spPr>
        </p:sp>
      </p:grpSp>
      <p:pic>
        <p:nvPicPr>
          <p:cNvPr id="17" name="Picture 4">
            <a:extLst>
              <a:ext uri="{FF2B5EF4-FFF2-40B4-BE49-F238E27FC236}">
                <a16:creationId xmlns:a16="http://schemas.microsoft.com/office/drawing/2014/main" id="{53A09718-D9F5-ED49-9B5C-32266372CF58}"/>
              </a:ext>
            </a:extLst>
          </p:cNvPr>
          <p:cNvPicPr>
            <a:picLocks noChangeAspect="1"/>
          </p:cNvPicPr>
          <p:nvPr/>
        </p:nvPicPr>
        <p:blipFill>
          <a:blip r:embed="rId3"/>
          <a:srcRect l="12162" r="12162"/>
          <a:stretch>
            <a:fillRect/>
          </a:stretch>
        </p:blipFill>
        <p:spPr>
          <a:xfrm>
            <a:off x="13616413" y="17843"/>
            <a:ext cx="4631730" cy="918655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hlinkClick r:id="rId3"/>
            <a:extLst>
              <a:ext uri="{FF2B5EF4-FFF2-40B4-BE49-F238E27FC236}">
                <a16:creationId xmlns:a16="http://schemas.microsoft.com/office/drawing/2014/main" id="{51D70F49-FF9A-BA4E-B540-08E668405A10}"/>
              </a:ext>
            </a:extLst>
          </p:cNvPr>
          <p:cNvPicPr>
            <a:picLocks noChangeAspect="1"/>
          </p:cNvPicPr>
          <p:nvPr/>
        </p:nvPicPr>
        <p:blipFill>
          <a:blip r:embed="rId4"/>
          <a:stretch>
            <a:fillRect/>
          </a:stretch>
        </p:blipFill>
        <p:spPr>
          <a:xfrm>
            <a:off x="101600" y="1663700"/>
            <a:ext cx="18084800" cy="6959600"/>
          </a:xfrm>
          <a:prstGeom prst="rect">
            <a:avLst/>
          </a:prstGeom>
        </p:spPr>
      </p:pic>
      <p:sp>
        <p:nvSpPr>
          <p:cNvPr id="3" name="TextBox 2">
            <a:extLst>
              <a:ext uri="{FF2B5EF4-FFF2-40B4-BE49-F238E27FC236}">
                <a16:creationId xmlns:a16="http://schemas.microsoft.com/office/drawing/2014/main" id="{B92DF0B9-7A66-8843-B6AD-84D4DDA32465}"/>
              </a:ext>
            </a:extLst>
          </p:cNvPr>
          <p:cNvSpPr txBox="1"/>
          <p:nvPr/>
        </p:nvSpPr>
        <p:spPr>
          <a:xfrm>
            <a:off x="4902935" y="8971714"/>
            <a:ext cx="8482130" cy="907941"/>
          </a:xfrm>
          <a:prstGeom prst="rect">
            <a:avLst/>
          </a:prstGeom>
          <a:noFill/>
        </p:spPr>
        <p:txBody>
          <a:bodyPr wrap="none" rtlCol="0">
            <a:spAutoFit/>
          </a:bodyPr>
          <a:lstStyle/>
          <a:p>
            <a:r>
              <a:rPr lang="en-US" sz="3500" dirty="0"/>
              <a:t>Episodes=100, Cars=500, Epochs=50, Lanes=3</a:t>
            </a:r>
          </a:p>
          <a:p>
            <a:endParaRPr lang="en-US" dirty="0"/>
          </a:p>
        </p:txBody>
      </p:sp>
      <p:sp>
        <p:nvSpPr>
          <p:cNvPr id="5" name="TextBox 8">
            <a:extLst>
              <a:ext uri="{FF2B5EF4-FFF2-40B4-BE49-F238E27FC236}">
                <a16:creationId xmlns:a16="http://schemas.microsoft.com/office/drawing/2014/main" id="{F77909AF-6314-964F-AB3E-2A026239E3C6}"/>
              </a:ext>
            </a:extLst>
          </p:cNvPr>
          <p:cNvSpPr txBox="1"/>
          <p:nvPr/>
        </p:nvSpPr>
        <p:spPr>
          <a:xfrm>
            <a:off x="1143000" y="367607"/>
            <a:ext cx="13792200" cy="872034"/>
          </a:xfrm>
          <a:prstGeom prst="rect">
            <a:avLst/>
          </a:prstGeom>
        </p:spPr>
        <p:txBody>
          <a:bodyPr wrap="square" lIns="0" tIns="0" rIns="0" bIns="0" rtlCol="0" anchor="t">
            <a:spAutoFit/>
          </a:bodyPr>
          <a:lstStyle/>
          <a:p>
            <a:pPr>
              <a:lnSpc>
                <a:spcPts val="6767"/>
              </a:lnSpc>
            </a:pPr>
            <a:r>
              <a:rPr lang="en-US" sz="4500" spc="64" dirty="0">
                <a:solidFill>
                  <a:srgbClr val="000342"/>
                </a:solidFill>
                <a:latin typeface="Vesper Libre Bold"/>
              </a:rPr>
              <a:t>Deep Q Learning -  Tuned 3 Lanes</a:t>
            </a:r>
          </a:p>
        </p:txBody>
      </p:sp>
      <p:grpSp>
        <p:nvGrpSpPr>
          <p:cNvPr id="6" name="Group 12">
            <a:extLst>
              <a:ext uri="{FF2B5EF4-FFF2-40B4-BE49-F238E27FC236}">
                <a16:creationId xmlns:a16="http://schemas.microsoft.com/office/drawing/2014/main" id="{60DAE1EA-5299-BA49-9078-7E5D21A95591}"/>
              </a:ext>
            </a:extLst>
          </p:cNvPr>
          <p:cNvGrpSpPr/>
          <p:nvPr/>
        </p:nvGrpSpPr>
        <p:grpSpPr>
          <a:xfrm rot="-10800000">
            <a:off x="-29308" y="972827"/>
            <a:ext cx="10372802" cy="618899"/>
            <a:chOff x="0" y="0"/>
            <a:chExt cx="4596169" cy="571500"/>
          </a:xfrm>
        </p:grpSpPr>
        <p:sp>
          <p:nvSpPr>
            <p:cNvPr id="7" name="Freeform 13">
              <a:extLst>
                <a:ext uri="{FF2B5EF4-FFF2-40B4-BE49-F238E27FC236}">
                  <a16:creationId xmlns:a16="http://schemas.microsoft.com/office/drawing/2014/main" id="{4D54A7D0-A8AD-6540-91C0-BC666889F30F}"/>
                </a:ext>
              </a:extLst>
            </p:cNvPr>
            <p:cNvSpPr/>
            <p:nvPr/>
          </p:nvSpPr>
          <p:spPr>
            <a:xfrm>
              <a:off x="0" y="255270"/>
              <a:ext cx="4596169" cy="69850"/>
            </a:xfrm>
            <a:custGeom>
              <a:avLst/>
              <a:gdLst/>
              <a:ahLst/>
              <a:cxnLst/>
              <a:rect l="l" t="t" r="r" b="b"/>
              <a:pathLst>
                <a:path w="4596169" h="69850">
                  <a:moveTo>
                    <a:pt x="4305339" y="0"/>
                  </a:moveTo>
                  <a:lnTo>
                    <a:pt x="0" y="0"/>
                  </a:lnTo>
                  <a:lnTo>
                    <a:pt x="0" y="69850"/>
                  </a:lnTo>
                  <a:lnTo>
                    <a:pt x="4596169" y="69850"/>
                  </a:lnTo>
                  <a:lnTo>
                    <a:pt x="4596169" y="0"/>
                  </a:lnTo>
                  <a:close/>
                </a:path>
              </a:pathLst>
            </a:custGeom>
            <a:solidFill>
              <a:srgbClr val="DC3C4D"/>
            </a:solidFill>
          </p:spPr>
        </p:sp>
      </p:grpSp>
      <p:sp>
        <p:nvSpPr>
          <p:cNvPr id="8" name="TextBox 7">
            <a:extLst>
              <a:ext uri="{FF2B5EF4-FFF2-40B4-BE49-F238E27FC236}">
                <a16:creationId xmlns:a16="http://schemas.microsoft.com/office/drawing/2014/main" id="{29B0B11C-227A-EC40-BC24-F128E8301A50}"/>
              </a:ext>
            </a:extLst>
          </p:cNvPr>
          <p:cNvSpPr txBox="1"/>
          <p:nvPr/>
        </p:nvSpPr>
        <p:spPr>
          <a:xfrm>
            <a:off x="3581400" y="8971715"/>
            <a:ext cx="990600" cy="907941"/>
          </a:xfrm>
          <a:prstGeom prst="rect">
            <a:avLst/>
          </a:prstGeom>
          <a:noFill/>
        </p:spPr>
        <p:txBody>
          <a:bodyPr wrap="square" rtlCol="0">
            <a:spAutoFit/>
          </a:bodyPr>
          <a:lstStyle/>
          <a:p>
            <a:r>
              <a:rPr lang="en-US" sz="3500" dirty="0">
                <a:hlinkClick r:id="rId5" action="ppaction://hlinkfile"/>
              </a:rPr>
              <a:t>clip</a:t>
            </a:r>
            <a:endParaRPr lang="en-US" sz="3500" dirty="0"/>
          </a:p>
          <a:p>
            <a:endParaRPr lang="en-US" dirty="0"/>
          </a:p>
        </p:txBody>
      </p:sp>
      <p:sp>
        <p:nvSpPr>
          <p:cNvPr id="9" name="TextBox 16">
            <a:extLst>
              <a:ext uri="{FF2B5EF4-FFF2-40B4-BE49-F238E27FC236}">
                <a16:creationId xmlns:a16="http://schemas.microsoft.com/office/drawing/2014/main" id="{6F3C8DED-993A-574B-BEB2-0214BD9B9AC0}"/>
              </a:ext>
            </a:extLst>
          </p:cNvPr>
          <p:cNvSpPr txBox="1"/>
          <p:nvPr/>
        </p:nvSpPr>
        <p:spPr>
          <a:xfrm rot="-5400000">
            <a:off x="17207041" y="9259756"/>
            <a:ext cx="1358639" cy="278745"/>
          </a:xfrm>
          <a:prstGeom prst="rect">
            <a:avLst/>
          </a:prstGeom>
        </p:spPr>
        <p:txBody>
          <a:bodyPr lIns="0" tIns="0" rIns="0" bIns="0" rtlCol="0" anchor="t">
            <a:spAutoFit/>
          </a:bodyPr>
          <a:lstStyle/>
          <a:p>
            <a:pPr algn="ctr">
              <a:lnSpc>
                <a:spcPts val="2239"/>
              </a:lnSpc>
            </a:pPr>
            <a:r>
              <a:rPr lang="en-US" sz="1599" spc="127" dirty="0">
                <a:latin typeface="HK Grotesk Bold"/>
              </a:rPr>
              <a:t>12</a:t>
            </a:r>
          </a:p>
        </p:txBody>
      </p:sp>
    </p:spTree>
    <p:extLst>
      <p:ext uri="{BB962C8B-B14F-4D97-AF65-F5344CB8AC3E}">
        <p14:creationId xmlns:p14="http://schemas.microsoft.com/office/powerpoint/2010/main" val="11277405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t="33011" b="5422"/>
          <a:stretch>
            <a:fillRect/>
          </a:stretch>
        </p:blipFill>
        <p:spPr>
          <a:xfrm>
            <a:off x="-14769" y="580210"/>
            <a:ext cx="18297109" cy="8927288"/>
          </a:xfrm>
          <a:prstGeom prst="rect">
            <a:avLst/>
          </a:prstGeom>
        </p:spPr>
      </p:pic>
      <p:grpSp>
        <p:nvGrpSpPr>
          <p:cNvPr id="3" name="Group 3"/>
          <p:cNvGrpSpPr/>
          <p:nvPr/>
        </p:nvGrpSpPr>
        <p:grpSpPr>
          <a:xfrm>
            <a:off x="3323561" y="580210"/>
            <a:ext cx="11620447" cy="8927288"/>
            <a:chOff x="-11502" y="-198062"/>
            <a:chExt cx="2356012" cy="1995875"/>
          </a:xfrm>
        </p:grpSpPr>
        <p:sp>
          <p:nvSpPr>
            <p:cNvPr id="4" name="Freeform 4"/>
            <p:cNvSpPr/>
            <p:nvPr/>
          </p:nvSpPr>
          <p:spPr>
            <a:xfrm>
              <a:off x="-11502" y="-198062"/>
              <a:ext cx="2356012" cy="1995875"/>
            </a:xfrm>
            <a:custGeom>
              <a:avLst/>
              <a:gdLst/>
              <a:ahLst/>
              <a:cxnLst/>
              <a:rect l="l" t="t" r="r" b="b"/>
              <a:pathLst>
                <a:path w="2392831" h="2153391">
                  <a:moveTo>
                    <a:pt x="0" y="0"/>
                  </a:moveTo>
                  <a:lnTo>
                    <a:pt x="2392831" y="0"/>
                  </a:lnTo>
                  <a:lnTo>
                    <a:pt x="2392831" y="2153391"/>
                  </a:lnTo>
                  <a:lnTo>
                    <a:pt x="0" y="2153391"/>
                  </a:lnTo>
                  <a:close/>
                </a:path>
              </a:pathLst>
            </a:custGeom>
            <a:solidFill>
              <a:srgbClr val="000342"/>
            </a:solidFill>
          </p:spPr>
          <p:txBody>
            <a:bodyPr/>
            <a:lstStyle/>
            <a:p>
              <a:r>
                <a:rPr lang="en-US" dirty="0"/>
                <a:t>D</a:t>
              </a:r>
            </a:p>
          </p:txBody>
        </p:sp>
      </p:grpSp>
      <p:grpSp>
        <p:nvGrpSpPr>
          <p:cNvPr id="5" name="Group 5"/>
          <p:cNvGrpSpPr/>
          <p:nvPr/>
        </p:nvGrpSpPr>
        <p:grpSpPr>
          <a:xfrm>
            <a:off x="16871038" y="-37785"/>
            <a:ext cx="1411302" cy="4734837"/>
            <a:chOff x="0" y="0"/>
            <a:chExt cx="283992" cy="952776"/>
          </a:xfrm>
        </p:grpSpPr>
        <p:sp>
          <p:nvSpPr>
            <p:cNvPr id="6" name="Freeform 6"/>
            <p:cNvSpPr/>
            <p:nvPr/>
          </p:nvSpPr>
          <p:spPr>
            <a:xfrm>
              <a:off x="0" y="0"/>
              <a:ext cx="283992" cy="952776"/>
            </a:xfrm>
            <a:custGeom>
              <a:avLst/>
              <a:gdLst/>
              <a:ahLst/>
              <a:cxnLst/>
              <a:rect l="l" t="t" r="r" b="b"/>
              <a:pathLst>
                <a:path w="283992" h="952776">
                  <a:moveTo>
                    <a:pt x="0" y="0"/>
                  </a:moveTo>
                  <a:lnTo>
                    <a:pt x="283992" y="0"/>
                  </a:lnTo>
                  <a:lnTo>
                    <a:pt x="283992" y="952776"/>
                  </a:lnTo>
                  <a:lnTo>
                    <a:pt x="0" y="952776"/>
                  </a:lnTo>
                  <a:close/>
                </a:path>
              </a:pathLst>
            </a:custGeom>
            <a:solidFill>
              <a:srgbClr val="FFFFFF"/>
            </a:solidFill>
            <a:ln>
              <a:solidFill>
                <a:srgbClr val="000000"/>
              </a:solidFill>
            </a:ln>
          </p:spPr>
        </p:sp>
      </p:grpSp>
      <p:grpSp>
        <p:nvGrpSpPr>
          <p:cNvPr id="7" name="Group 7"/>
          <p:cNvGrpSpPr/>
          <p:nvPr/>
        </p:nvGrpSpPr>
        <p:grpSpPr>
          <a:xfrm>
            <a:off x="4682316" y="2227997"/>
            <a:ext cx="8806741" cy="2332947"/>
            <a:chOff x="0" y="-66675"/>
            <a:chExt cx="11742322" cy="3110596"/>
          </a:xfrm>
        </p:grpSpPr>
        <p:sp>
          <p:nvSpPr>
            <p:cNvPr id="8" name="TextBox 8"/>
            <p:cNvSpPr txBox="1"/>
            <p:nvPr/>
          </p:nvSpPr>
          <p:spPr>
            <a:xfrm>
              <a:off x="0" y="1700047"/>
              <a:ext cx="11742322" cy="1343874"/>
            </a:xfrm>
            <a:prstGeom prst="rect">
              <a:avLst/>
            </a:prstGeom>
          </p:spPr>
          <p:txBody>
            <a:bodyPr lIns="0" tIns="0" rIns="0" bIns="0" rtlCol="0" anchor="t">
              <a:spAutoFit/>
            </a:bodyPr>
            <a:lstStyle/>
            <a:p>
              <a:pPr algn="ctr">
                <a:lnSpc>
                  <a:spcPts val="7631"/>
                </a:lnSpc>
              </a:pPr>
              <a:endParaRPr lang="en-US" sz="7199" spc="71" dirty="0">
                <a:solidFill>
                  <a:srgbClr val="DC3C4D"/>
                </a:solidFill>
                <a:latin typeface="Vesper Libre Bold"/>
              </a:endParaRPr>
            </a:p>
          </p:txBody>
        </p:sp>
        <p:sp>
          <p:nvSpPr>
            <p:cNvPr id="9" name="TextBox 9"/>
            <p:cNvSpPr txBox="1"/>
            <p:nvPr/>
          </p:nvSpPr>
          <p:spPr>
            <a:xfrm>
              <a:off x="0" y="-66675"/>
              <a:ext cx="11742322" cy="741057"/>
            </a:xfrm>
            <a:prstGeom prst="rect">
              <a:avLst/>
            </a:prstGeom>
          </p:spPr>
          <p:txBody>
            <a:bodyPr lIns="0" tIns="0" rIns="0" bIns="0" rtlCol="0" anchor="t">
              <a:spAutoFit/>
            </a:bodyPr>
            <a:lstStyle/>
            <a:p>
              <a:pPr algn="ctr">
                <a:lnSpc>
                  <a:spcPts val="4479"/>
                </a:lnSpc>
              </a:pPr>
              <a:r>
                <a:rPr lang="en-US" sz="3199" dirty="0">
                  <a:solidFill>
                    <a:srgbClr val="FFFFFF"/>
                  </a:solidFill>
                  <a:latin typeface="HK Grotesk Medium"/>
                </a:rPr>
                <a:t>Smart Traffic Light Control</a:t>
              </a:r>
            </a:p>
          </p:txBody>
        </p:sp>
      </p:grpSp>
      <p:grpSp>
        <p:nvGrpSpPr>
          <p:cNvPr id="11" name="Group 11"/>
          <p:cNvGrpSpPr/>
          <p:nvPr/>
        </p:nvGrpSpPr>
        <p:grpSpPr>
          <a:xfrm rot="5400000">
            <a:off x="16570074" y="9803180"/>
            <a:ext cx="779503" cy="188138"/>
            <a:chOff x="0" y="0"/>
            <a:chExt cx="4034716" cy="571500"/>
          </a:xfrm>
        </p:grpSpPr>
        <p:sp>
          <p:nvSpPr>
            <p:cNvPr id="12" name="Freeform 12"/>
            <p:cNvSpPr/>
            <p:nvPr/>
          </p:nvSpPr>
          <p:spPr>
            <a:xfrm>
              <a:off x="0" y="255270"/>
              <a:ext cx="4034716" cy="69850"/>
            </a:xfrm>
            <a:custGeom>
              <a:avLst/>
              <a:gdLst/>
              <a:ahLst/>
              <a:cxnLst/>
              <a:rect l="l" t="t" r="r" b="b"/>
              <a:pathLst>
                <a:path w="4034716" h="69850">
                  <a:moveTo>
                    <a:pt x="3743886" y="0"/>
                  </a:moveTo>
                  <a:lnTo>
                    <a:pt x="0" y="0"/>
                  </a:lnTo>
                  <a:lnTo>
                    <a:pt x="0" y="69850"/>
                  </a:lnTo>
                  <a:lnTo>
                    <a:pt x="4034716" y="69850"/>
                  </a:lnTo>
                  <a:lnTo>
                    <a:pt x="4034716" y="0"/>
                  </a:lnTo>
                  <a:close/>
                </a:path>
              </a:pathLst>
            </a:custGeom>
            <a:solidFill>
              <a:srgbClr val="DC3C4D"/>
            </a:solidFill>
          </p:spPr>
        </p:sp>
      </p:grpSp>
      <p:grpSp>
        <p:nvGrpSpPr>
          <p:cNvPr id="13" name="Group 13"/>
          <p:cNvGrpSpPr/>
          <p:nvPr/>
        </p:nvGrpSpPr>
        <p:grpSpPr>
          <a:xfrm rot="5400000">
            <a:off x="8565956" y="366550"/>
            <a:ext cx="1023647" cy="148253"/>
            <a:chOff x="0" y="0"/>
            <a:chExt cx="10781092" cy="571500"/>
          </a:xfrm>
        </p:grpSpPr>
        <p:sp>
          <p:nvSpPr>
            <p:cNvPr id="14" name="Freeform 14"/>
            <p:cNvSpPr/>
            <p:nvPr/>
          </p:nvSpPr>
          <p:spPr>
            <a:xfrm>
              <a:off x="0" y="255270"/>
              <a:ext cx="10781092" cy="69850"/>
            </a:xfrm>
            <a:custGeom>
              <a:avLst/>
              <a:gdLst/>
              <a:ahLst/>
              <a:cxnLst/>
              <a:rect l="l" t="t" r="r" b="b"/>
              <a:pathLst>
                <a:path w="10781092" h="69850">
                  <a:moveTo>
                    <a:pt x="10490263" y="0"/>
                  </a:moveTo>
                  <a:lnTo>
                    <a:pt x="0" y="0"/>
                  </a:lnTo>
                  <a:lnTo>
                    <a:pt x="0" y="69850"/>
                  </a:lnTo>
                  <a:lnTo>
                    <a:pt x="10781092" y="69850"/>
                  </a:lnTo>
                  <a:lnTo>
                    <a:pt x="10781092" y="0"/>
                  </a:lnTo>
                  <a:close/>
                </a:path>
              </a:pathLst>
            </a:custGeom>
            <a:solidFill>
              <a:srgbClr val="DC3C4D"/>
            </a:solidFill>
          </p:spPr>
        </p:sp>
      </p:grpSp>
      <p:grpSp>
        <p:nvGrpSpPr>
          <p:cNvPr id="15" name="Group 15"/>
          <p:cNvGrpSpPr/>
          <p:nvPr/>
        </p:nvGrpSpPr>
        <p:grpSpPr>
          <a:xfrm rot="5400000">
            <a:off x="8442963" y="9676840"/>
            <a:ext cx="1233392" cy="148253"/>
            <a:chOff x="0" y="0"/>
            <a:chExt cx="4754608" cy="571500"/>
          </a:xfrm>
        </p:grpSpPr>
        <p:sp>
          <p:nvSpPr>
            <p:cNvPr id="16" name="Freeform 16"/>
            <p:cNvSpPr/>
            <p:nvPr/>
          </p:nvSpPr>
          <p:spPr>
            <a:xfrm>
              <a:off x="0" y="255270"/>
              <a:ext cx="4754608" cy="69850"/>
            </a:xfrm>
            <a:custGeom>
              <a:avLst/>
              <a:gdLst/>
              <a:ahLst/>
              <a:cxnLst/>
              <a:rect l="l" t="t" r="r" b="b"/>
              <a:pathLst>
                <a:path w="4754608" h="69850">
                  <a:moveTo>
                    <a:pt x="4463778" y="0"/>
                  </a:moveTo>
                  <a:lnTo>
                    <a:pt x="0" y="0"/>
                  </a:lnTo>
                  <a:lnTo>
                    <a:pt x="0" y="69850"/>
                  </a:lnTo>
                  <a:lnTo>
                    <a:pt x="4754608" y="69850"/>
                  </a:lnTo>
                  <a:lnTo>
                    <a:pt x="4754608" y="0"/>
                  </a:lnTo>
                  <a:close/>
                </a:path>
              </a:pathLst>
            </a:custGeom>
            <a:solidFill>
              <a:srgbClr val="DC3C4D"/>
            </a:solidFill>
          </p:spPr>
        </p:sp>
      </p:grpSp>
      <p:sp>
        <p:nvSpPr>
          <p:cNvPr id="17" name="TextBox 17"/>
          <p:cNvSpPr txBox="1"/>
          <p:nvPr/>
        </p:nvSpPr>
        <p:spPr>
          <a:xfrm rot="-5400000">
            <a:off x="17097243" y="9573217"/>
            <a:ext cx="1150982" cy="273088"/>
          </a:xfrm>
          <a:prstGeom prst="rect">
            <a:avLst/>
          </a:prstGeom>
        </p:spPr>
        <p:txBody>
          <a:bodyPr wrap="square" lIns="0" tIns="0" rIns="0" bIns="0" rtlCol="0" anchor="t">
            <a:spAutoFit/>
          </a:bodyPr>
          <a:lstStyle/>
          <a:p>
            <a:pPr algn="ctr">
              <a:lnSpc>
                <a:spcPts val="2239"/>
              </a:lnSpc>
            </a:pPr>
            <a:r>
              <a:rPr lang="en-US" sz="1599" spc="127" dirty="0">
                <a:solidFill>
                  <a:srgbClr val="000342"/>
                </a:solidFill>
                <a:latin typeface="HK Grotesk Bold"/>
              </a:rPr>
              <a:t>13</a:t>
            </a:r>
          </a:p>
        </p:txBody>
      </p:sp>
      <p:sp>
        <p:nvSpPr>
          <p:cNvPr id="20" name="TextBox 6">
            <a:extLst>
              <a:ext uri="{FF2B5EF4-FFF2-40B4-BE49-F238E27FC236}">
                <a16:creationId xmlns:a16="http://schemas.microsoft.com/office/drawing/2014/main" id="{BEBD968A-80E0-E446-956B-0F214C684918}"/>
              </a:ext>
            </a:extLst>
          </p:cNvPr>
          <p:cNvSpPr txBox="1"/>
          <p:nvPr/>
        </p:nvSpPr>
        <p:spPr>
          <a:xfrm>
            <a:off x="6221109" y="1240849"/>
            <a:ext cx="5845781" cy="961802"/>
          </a:xfrm>
          <a:prstGeom prst="rect">
            <a:avLst/>
          </a:prstGeom>
        </p:spPr>
        <p:txBody>
          <a:bodyPr lIns="0" tIns="0" rIns="0" bIns="0" rtlCol="0" anchor="t">
            <a:spAutoFit/>
          </a:bodyPr>
          <a:lstStyle/>
          <a:p>
            <a:pPr algn="ctr">
              <a:lnSpc>
                <a:spcPts val="7488"/>
              </a:lnSpc>
            </a:pPr>
            <a:r>
              <a:rPr lang="en-US" sz="5400" spc="64" dirty="0">
                <a:solidFill>
                  <a:srgbClr val="FFFFFF"/>
                </a:solidFill>
                <a:latin typeface="Vesper Libre Bold"/>
              </a:rPr>
              <a:t>Conclusion</a:t>
            </a:r>
          </a:p>
        </p:txBody>
      </p:sp>
      <p:sp>
        <p:nvSpPr>
          <p:cNvPr id="21" name="TextBox 10">
            <a:extLst>
              <a:ext uri="{FF2B5EF4-FFF2-40B4-BE49-F238E27FC236}">
                <a16:creationId xmlns:a16="http://schemas.microsoft.com/office/drawing/2014/main" id="{B5356113-EEEF-074E-9E45-50380D615D17}"/>
              </a:ext>
            </a:extLst>
          </p:cNvPr>
          <p:cNvSpPr txBox="1"/>
          <p:nvPr/>
        </p:nvSpPr>
        <p:spPr>
          <a:xfrm>
            <a:off x="4891569" y="3428999"/>
            <a:ext cx="8484430" cy="5228932"/>
          </a:xfrm>
          <a:prstGeom prst="rect">
            <a:avLst/>
          </a:prstGeom>
        </p:spPr>
        <p:txBody>
          <a:bodyPr wrap="square" lIns="0" tIns="0" rIns="0" bIns="0" rtlCol="0" anchor="t">
            <a:spAutoFit/>
          </a:bodyPr>
          <a:lstStyle/>
          <a:p>
            <a:pPr marL="457200" indent="-457200">
              <a:lnSpc>
                <a:spcPts val="2940"/>
              </a:lnSpc>
              <a:buFont typeface="Wingdings" pitchFamily="2" charset="2"/>
              <a:buChar char="§"/>
            </a:pPr>
            <a:r>
              <a:rPr lang="en-US" sz="3000" dirty="0">
                <a:solidFill>
                  <a:schemeClr val="bg1"/>
                </a:solidFill>
                <a:latin typeface="HK Grotesk Bold"/>
              </a:rPr>
              <a:t>As expected, the RL model shows a more efficient performance than a traditional fixed traffic light system. </a:t>
            </a:r>
          </a:p>
          <a:p>
            <a:pPr marL="914400" lvl="1" indent="-457200">
              <a:lnSpc>
                <a:spcPts val="2940"/>
              </a:lnSpc>
              <a:buFont typeface="Wingdings" pitchFamily="2" charset="2"/>
              <a:buChar char="§"/>
            </a:pPr>
            <a:r>
              <a:rPr lang="en-US" sz="3000" dirty="0">
                <a:solidFill>
                  <a:schemeClr val="bg1"/>
                </a:solidFill>
                <a:latin typeface="HK Grotesk Bold"/>
              </a:rPr>
              <a:t>DQN was ~</a:t>
            </a:r>
            <a:r>
              <a:rPr lang="en-US" sz="3000" b="1" dirty="0">
                <a:solidFill>
                  <a:schemeClr val="bg1"/>
                </a:solidFill>
                <a:latin typeface="HK Grotesk Bold"/>
              </a:rPr>
              <a:t>2 times </a:t>
            </a:r>
            <a:r>
              <a:rPr lang="en-US" sz="3000" dirty="0">
                <a:solidFill>
                  <a:schemeClr val="bg1"/>
                </a:solidFill>
                <a:latin typeface="HK Grotesk Bold"/>
              </a:rPr>
              <a:t>better</a:t>
            </a:r>
          </a:p>
          <a:p>
            <a:pPr>
              <a:lnSpc>
                <a:spcPts val="2940"/>
              </a:lnSpc>
            </a:pPr>
            <a:r>
              <a:rPr lang="en-US" sz="3000" dirty="0">
                <a:solidFill>
                  <a:schemeClr val="bg1"/>
                </a:solidFill>
                <a:latin typeface="HK Grotesk Bold"/>
              </a:rPr>
              <a:t> </a:t>
            </a:r>
          </a:p>
          <a:p>
            <a:pPr marL="457200" indent="-457200">
              <a:lnSpc>
                <a:spcPts val="2940"/>
              </a:lnSpc>
              <a:buFont typeface="Wingdings" pitchFamily="2" charset="2"/>
              <a:buChar char="§"/>
            </a:pPr>
            <a:r>
              <a:rPr lang="en-US" sz="3000" dirty="0">
                <a:solidFill>
                  <a:schemeClr val="bg1"/>
                </a:solidFill>
                <a:latin typeface="HK Grotesk Bold"/>
              </a:rPr>
              <a:t>Exploring the model with different environments (number of cars, lanes, traffic distribution) show major changes in queue length and reward whether positively or negatively which requires more training </a:t>
            </a:r>
          </a:p>
          <a:p>
            <a:pPr>
              <a:lnSpc>
                <a:spcPts val="2940"/>
              </a:lnSpc>
            </a:pPr>
            <a:endParaRPr lang="en-US" sz="3000" dirty="0">
              <a:solidFill>
                <a:schemeClr val="bg1"/>
              </a:solidFill>
              <a:latin typeface="HK Grotesk Bold"/>
            </a:endParaRPr>
          </a:p>
          <a:p>
            <a:pPr marL="457200" indent="-457200">
              <a:lnSpc>
                <a:spcPts val="2940"/>
              </a:lnSpc>
              <a:buFont typeface="Wingdings" pitchFamily="2" charset="2"/>
              <a:buChar char="§"/>
            </a:pPr>
            <a:endParaRPr lang="en-US" sz="3000" dirty="0">
              <a:solidFill>
                <a:schemeClr val="bg1"/>
              </a:solidFill>
              <a:latin typeface="HK Grotesk Bold"/>
            </a:endParaRPr>
          </a:p>
          <a:p>
            <a:pPr>
              <a:lnSpc>
                <a:spcPts val="2940"/>
              </a:lnSpc>
            </a:pPr>
            <a:endParaRPr lang="en-US" sz="3000" dirty="0">
              <a:solidFill>
                <a:schemeClr val="bg1"/>
              </a:solidFill>
              <a:latin typeface="HK Grotesk Bold"/>
            </a:endParaRPr>
          </a:p>
          <a:p>
            <a:pPr>
              <a:lnSpc>
                <a:spcPts val="2940"/>
              </a:lnSpc>
            </a:pPr>
            <a:endParaRPr lang="en-US" sz="3000" dirty="0">
              <a:solidFill>
                <a:schemeClr val="bg1"/>
              </a:solidFill>
              <a:latin typeface="HK Grotesk Bold"/>
            </a:endParaRPr>
          </a:p>
        </p:txBody>
      </p:sp>
    </p:spTree>
    <p:extLst>
      <p:ext uri="{BB962C8B-B14F-4D97-AF65-F5344CB8AC3E}">
        <p14:creationId xmlns:p14="http://schemas.microsoft.com/office/powerpoint/2010/main" val="2466712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flipV="1">
            <a:off x="3508818" y="5490019"/>
            <a:ext cx="10964969" cy="157141"/>
            <a:chOff x="0" y="0"/>
            <a:chExt cx="43690120" cy="571500"/>
          </a:xfrm>
        </p:grpSpPr>
        <p:sp>
          <p:nvSpPr>
            <p:cNvPr id="3" name="Freeform 3"/>
            <p:cNvSpPr/>
            <p:nvPr/>
          </p:nvSpPr>
          <p:spPr>
            <a:xfrm>
              <a:off x="0" y="255270"/>
              <a:ext cx="43690121" cy="69850"/>
            </a:xfrm>
            <a:custGeom>
              <a:avLst/>
              <a:gdLst/>
              <a:ahLst/>
              <a:cxnLst/>
              <a:rect l="l" t="t" r="r" b="b"/>
              <a:pathLst>
                <a:path w="43690121" h="69850">
                  <a:moveTo>
                    <a:pt x="43399289" y="0"/>
                  </a:moveTo>
                  <a:lnTo>
                    <a:pt x="0" y="0"/>
                  </a:lnTo>
                  <a:lnTo>
                    <a:pt x="0" y="69850"/>
                  </a:lnTo>
                  <a:lnTo>
                    <a:pt x="43690121" y="69850"/>
                  </a:lnTo>
                  <a:lnTo>
                    <a:pt x="43690121" y="0"/>
                  </a:lnTo>
                  <a:close/>
                </a:path>
              </a:pathLst>
            </a:custGeom>
            <a:solidFill>
              <a:srgbClr val="F4F4F4"/>
            </a:solidFill>
          </p:spPr>
        </p:sp>
      </p:grpSp>
      <p:pic>
        <p:nvPicPr>
          <p:cNvPr id="4" name="Picture 4"/>
          <p:cNvPicPr>
            <a:picLocks noChangeAspect="1"/>
          </p:cNvPicPr>
          <p:nvPr/>
        </p:nvPicPr>
        <p:blipFill>
          <a:blip r:embed="rId3"/>
          <a:srcRect l="12162" r="12162"/>
          <a:stretch>
            <a:fillRect/>
          </a:stretch>
        </p:blipFill>
        <p:spPr>
          <a:xfrm>
            <a:off x="9155557" y="0"/>
            <a:ext cx="3937942" cy="7810502"/>
          </a:xfrm>
          <a:prstGeom prst="rect">
            <a:avLst/>
          </a:prstGeom>
        </p:spPr>
      </p:pic>
      <p:pic>
        <p:nvPicPr>
          <p:cNvPr id="5" name="Picture 5"/>
          <p:cNvPicPr>
            <a:picLocks noChangeAspect="1"/>
          </p:cNvPicPr>
          <p:nvPr/>
        </p:nvPicPr>
        <p:blipFill>
          <a:blip r:embed="rId4"/>
          <a:srcRect l="4640" r="4640"/>
          <a:stretch>
            <a:fillRect/>
          </a:stretch>
        </p:blipFill>
        <p:spPr>
          <a:xfrm>
            <a:off x="13070321" y="3883970"/>
            <a:ext cx="3917379" cy="6481303"/>
          </a:xfrm>
          <a:prstGeom prst="rect">
            <a:avLst/>
          </a:prstGeom>
        </p:spPr>
      </p:pic>
      <p:sp>
        <p:nvSpPr>
          <p:cNvPr id="6" name="TextBox 6"/>
          <p:cNvSpPr txBox="1"/>
          <p:nvPr/>
        </p:nvSpPr>
        <p:spPr>
          <a:xfrm>
            <a:off x="2582913" y="1489610"/>
            <a:ext cx="5845781" cy="638636"/>
          </a:xfrm>
          <a:prstGeom prst="rect">
            <a:avLst/>
          </a:prstGeom>
        </p:spPr>
        <p:txBody>
          <a:bodyPr lIns="0" tIns="0" rIns="0" bIns="0" rtlCol="0" anchor="t">
            <a:spAutoFit/>
          </a:bodyPr>
          <a:lstStyle/>
          <a:p>
            <a:pPr>
              <a:lnSpc>
                <a:spcPts val="4641"/>
              </a:lnSpc>
            </a:pPr>
            <a:r>
              <a:rPr lang="en-US" sz="5100" spc="45" dirty="0">
                <a:solidFill>
                  <a:srgbClr val="000342"/>
                </a:solidFill>
                <a:latin typeface="Vesper Libre Bold"/>
              </a:rPr>
              <a:t>Opportunities</a:t>
            </a:r>
          </a:p>
        </p:txBody>
      </p:sp>
      <p:grpSp>
        <p:nvGrpSpPr>
          <p:cNvPr id="7" name="Group 7"/>
          <p:cNvGrpSpPr/>
          <p:nvPr/>
        </p:nvGrpSpPr>
        <p:grpSpPr>
          <a:xfrm>
            <a:off x="16984658" y="-208053"/>
            <a:ext cx="1332417" cy="10547702"/>
            <a:chOff x="0" y="0"/>
            <a:chExt cx="273365" cy="2164018"/>
          </a:xfrm>
        </p:grpSpPr>
        <p:sp>
          <p:nvSpPr>
            <p:cNvPr id="8" name="Freeform 8"/>
            <p:cNvSpPr/>
            <p:nvPr/>
          </p:nvSpPr>
          <p:spPr>
            <a:xfrm>
              <a:off x="0" y="0"/>
              <a:ext cx="273365" cy="2164018"/>
            </a:xfrm>
            <a:custGeom>
              <a:avLst/>
              <a:gdLst/>
              <a:ahLst/>
              <a:cxnLst/>
              <a:rect l="l" t="t" r="r" b="b"/>
              <a:pathLst>
                <a:path w="273365" h="2164018">
                  <a:moveTo>
                    <a:pt x="0" y="0"/>
                  </a:moveTo>
                  <a:lnTo>
                    <a:pt x="273365" y="0"/>
                  </a:lnTo>
                  <a:lnTo>
                    <a:pt x="273365" y="2164018"/>
                  </a:lnTo>
                  <a:lnTo>
                    <a:pt x="0" y="2164018"/>
                  </a:lnTo>
                  <a:close/>
                </a:path>
              </a:pathLst>
            </a:custGeom>
            <a:solidFill>
              <a:srgbClr val="000342"/>
            </a:solidFill>
          </p:spPr>
        </p:sp>
      </p:grpSp>
      <p:sp>
        <p:nvSpPr>
          <p:cNvPr id="12" name="TextBox 12"/>
          <p:cNvSpPr txBox="1"/>
          <p:nvPr/>
        </p:nvSpPr>
        <p:spPr>
          <a:xfrm rot="-5400000">
            <a:off x="14769719" y="3551684"/>
            <a:ext cx="5976512" cy="278745"/>
          </a:xfrm>
          <a:prstGeom prst="rect">
            <a:avLst/>
          </a:prstGeom>
        </p:spPr>
        <p:txBody>
          <a:bodyPr lIns="0" tIns="0" rIns="0" bIns="0" rtlCol="0" anchor="t">
            <a:spAutoFit/>
          </a:bodyPr>
          <a:lstStyle/>
          <a:p>
            <a:pPr algn="r">
              <a:lnSpc>
                <a:spcPts val="2239"/>
              </a:lnSpc>
            </a:pPr>
            <a:r>
              <a:rPr lang="en-US" sz="1599" spc="127">
                <a:solidFill>
                  <a:srgbClr val="000000"/>
                </a:solidFill>
                <a:latin typeface="HK Grotesk Bold"/>
              </a:rPr>
              <a:t>02</a:t>
            </a:r>
          </a:p>
        </p:txBody>
      </p:sp>
      <p:grpSp>
        <p:nvGrpSpPr>
          <p:cNvPr id="13" name="Group 13"/>
          <p:cNvGrpSpPr/>
          <p:nvPr/>
        </p:nvGrpSpPr>
        <p:grpSpPr>
          <a:xfrm rot="5400000">
            <a:off x="-3818997" y="4690653"/>
            <a:ext cx="10285252" cy="907442"/>
            <a:chOff x="0" y="0"/>
            <a:chExt cx="42015778" cy="571500"/>
          </a:xfrm>
        </p:grpSpPr>
        <p:sp>
          <p:nvSpPr>
            <p:cNvPr id="14" name="Freeform 14"/>
            <p:cNvSpPr/>
            <p:nvPr/>
          </p:nvSpPr>
          <p:spPr>
            <a:xfrm>
              <a:off x="0" y="255270"/>
              <a:ext cx="42015780" cy="69850"/>
            </a:xfrm>
            <a:custGeom>
              <a:avLst/>
              <a:gdLst/>
              <a:ahLst/>
              <a:cxnLst/>
              <a:rect l="l" t="t" r="r" b="b"/>
              <a:pathLst>
                <a:path w="42015780" h="69850">
                  <a:moveTo>
                    <a:pt x="41724948" y="0"/>
                  </a:moveTo>
                  <a:lnTo>
                    <a:pt x="0" y="0"/>
                  </a:lnTo>
                  <a:lnTo>
                    <a:pt x="0" y="69850"/>
                  </a:lnTo>
                  <a:lnTo>
                    <a:pt x="42015780" y="69850"/>
                  </a:lnTo>
                  <a:lnTo>
                    <a:pt x="42015780" y="0"/>
                  </a:lnTo>
                  <a:close/>
                </a:path>
              </a:pathLst>
            </a:custGeom>
            <a:solidFill>
              <a:srgbClr val="F4F4F4"/>
            </a:solidFill>
          </p:spPr>
        </p:sp>
      </p:grpSp>
      <p:grpSp>
        <p:nvGrpSpPr>
          <p:cNvPr id="15" name="Group 15"/>
          <p:cNvGrpSpPr/>
          <p:nvPr/>
        </p:nvGrpSpPr>
        <p:grpSpPr>
          <a:xfrm rot="5400000">
            <a:off x="601076" y="9575348"/>
            <a:ext cx="1271558" cy="148253"/>
            <a:chOff x="0" y="0"/>
            <a:chExt cx="4901733" cy="571500"/>
          </a:xfrm>
        </p:grpSpPr>
        <p:sp>
          <p:nvSpPr>
            <p:cNvPr id="16" name="Freeform 16"/>
            <p:cNvSpPr/>
            <p:nvPr/>
          </p:nvSpPr>
          <p:spPr>
            <a:xfrm>
              <a:off x="0" y="255270"/>
              <a:ext cx="4901733" cy="69850"/>
            </a:xfrm>
            <a:custGeom>
              <a:avLst/>
              <a:gdLst/>
              <a:ahLst/>
              <a:cxnLst/>
              <a:rect l="l" t="t" r="r" b="b"/>
              <a:pathLst>
                <a:path w="4901733" h="69850">
                  <a:moveTo>
                    <a:pt x="4610903" y="0"/>
                  </a:moveTo>
                  <a:lnTo>
                    <a:pt x="0" y="0"/>
                  </a:lnTo>
                  <a:lnTo>
                    <a:pt x="0" y="69850"/>
                  </a:lnTo>
                  <a:lnTo>
                    <a:pt x="4901733" y="69850"/>
                  </a:lnTo>
                  <a:lnTo>
                    <a:pt x="4901733" y="0"/>
                  </a:lnTo>
                  <a:close/>
                </a:path>
              </a:pathLst>
            </a:custGeom>
            <a:solidFill>
              <a:srgbClr val="DC3C4D"/>
            </a:solidFill>
          </p:spPr>
        </p:sp>
      </p:grpSp>
      <p:grpSp>
        <p:nvGrpSpPr>
          <p:cNvPr id="17" name="Group 17"/>
          <p:cNvGrpSpPr/>
          <p:nvPr/>
        </p:nvGrpSpPr>
        <p:grpSpPr>
          <a:xfrm rot="5400000">
            <a:off x="8512801" y="628674"/>
            <a:ext cx="1233392" cy="148253"/>
            <a:chOff x="0" y="0"/>
            <a:chExt cx="4754608" cy="571500"/>
          </a:xfrm>
        </p:grpSpPr>
        <p:sp>
          <p:nvSpPr>
            <p:cNvPr id="18" name="Freeform 18"/>
            <p:cNvSpPr/>
            <p:nvPr/>
          </p:nvSpPr>
          <p:spPr>
            <a:xfrm>
              <a:off x="0" y="255270"/>
              <a:ext cx="4754608" cy="69850"/>
            </a:xfrm>
            <a:custGeom>
              <a:avLst/>
              <a:gdLst/>
              <a:ahLst/>
              <a:cxnLst/>
              <a:rect l="l" t="t" r="r" b="b"/>
              <a:pathLst>
                <a:path w="4754608" h="69850">
                  <a:moveTo>
                    <a:pt x="4463778" y="0"/>
                  </a:moveTo>
                  <a:lnTo>
                    <a:pt x="0" y="0"/>
                  </a:lnTo>
                  <a:lnTo>
                    <a:pt x="0" y="69850"/>
                  </a:lnTo>
                  <a:lnTo>
                    <a:pt x="4754608" y="69850"/>
                  </a:lnTo>
                  <a:lnTo>
                    <a:pt x="4754608" y="0"/>
                  </a:lnTo>
                  <a:close/>
                </a:path>
              </a:pathLst>
            </a:custGeom>
            <a:solidFill>
              <a:srgbClr val="DC3C4D"/>
            </a:solidFill>
          </p:spPr>
        </p:sp>
      </p:grpSp>
      <p:grpSp>
        <p:nvGrpSpPr>
          <p:cNvPr id="19" name="Group 19"/>
          <p:cNvGrpSpPr/>
          <p:nvPr/>
        </p:nvGrpSpPr>
        <p:grpSpPr>
          <a:xfrm rot="5400000">
            <a:off x="8463123" y="9431084"/>
            <a:ext cx="1233392" cy="148253"/>
            <a:chOff x="0" y="0"/>
            <a:chExt cx="4754608" cy="571500"/>
          </a:xfrm>
        </p:grpSpPr>
        <p:sp>
          <p:nvSpPr>
            <p:cNvPr id="20" name="Freeform 20"/>
            <p:cNvSpPr/>
            <p:nvPr/>
          </p:nvSpPr>
          <p:spPr>
            <a:xfrm>
              <a:off x="0" y="255270"/>
              <a:ext cx="4754608" cy="69850"/>
            </a:xfrm>
            <a:custGeom>
              <a:avLst/>
              <a:gdLst/>
              <a:ahLst/>
              <a:cxnLst/>
              <a:rect l="l" t="t" r="r" b="b"/>
              <a:pathLst>
                <a:path w="4754608" h="69850">
                  <a:moveTo>
                    <a:pt x="4463778" y="0"/>
                  </a:moveTo>
                  <a:lnTo>
                    <a:pt x="0" y="0"/>
                  </a:lnTo>
                  <a:lnTo>
                    <a:pt x="0" y="69850"/>
                  </a:lnTo>
                  <a:lnTo>
                    <a:pt x="4754608" y="69850"/>
                  </a:lnTo>
                  <a:lnTo>
                    <a:pt x="4754608" y="0"/>
                  </a:lnTo>
                  <a:close/>
                </a:path>
              </a:pathLst>
            </a:custGeom>
            <a:solidFill>
              <a:srgbClr val="DC3C4D"/>
            </a:solidFill>
          </p:spPr>
        </p:sp>
      </p:grpSp>
      <p:sp>
        <p:nvSpPr>
          <p:cNvPr id="21" name="TextBox 21"/>
          <p:cNvSpPr txBox="1"/>
          <p:nvPr/>
        </p:nvSpPr>
        <p:spPr>
          <a:xfrm rot="-5400000">
            <a:off x="16931793" y="9417247"/>
            <a:ext cx="1358639" cy="278745"/>
          </a:xfrm>
          <a:prstGeom prst="rect">
            <a:avLst/>
          </a:prstGeom>
        </p:spPr>
        <p:txBody>
          <a:bodyPr lIns="0" tIns="0" rIns="0" bIns="0" rtlCol="0" anchor="t">
            <a:spAutoFit/>
          </a:bodyPr>
          <a:lstStyle/>
          <a:p>
            <a:pPr algn="ctr">
              <a:lnSpc>
                <a:spcPts val="2239"/>
              </a:lnSpc>
            </a:pPr>
            <a:r>
              <a:rPr lang="en-US" sz="1599" spc="127" dirty="0">
                <a:solidFill>
                  <a:srgbClr val="FFFFFF"/>
                </a:solidFill>
                <a:latin typeface="HK Grotesk Bold"/>
              </a:rPr>
              <a:t>14</a:t>
            </a:r>
          </a:p>
        </p:txBody>
      </p:sp>
      <p:sp>
        <p:nvSpPr>
          <p:cNvPr id="22" name="TextBox 22"/>
          <p:cNvSpPr txBox="1"/>
          <p:nvPr/>
        </p:nvSpPr>
        <p:spPr>
          <a:xfrm rot="-5400000">
            <a:off x="14795943" y="4151358"/>
            <a:ext cx="5630338" cy="278745"/>
          </a:xfrm>
          <a:prstGeom prst="rect">
            <a:avLst/>
          </a:prstGeom>
        </p:spPr>
        <p:txBody>
          <a:bodyPr lIns="0" tIns="0" rIns="0" bIns="0" rtlCol="0" anchor="t">
            <a:spAutoFit/>
          </a:bodyPr>
          <a:lstStyle/>
          <a:p>
            <a:pPr algn="r">
              <a:lnSpc>
                <a:spcPts val="2239"/>
              </a:lnSpc>
            </a:pPr>
            <a:r>
              <a:rPr lang="en-US" sz="1599" spc="127" dirty="0">
                <a:solidFill>
                  <a:srgbClr val="DC3C4D"/>
                </a:solidFill>
                <a:latin typeface="HK Grotesk Bold"/>
              </a:rPr>
              <a:t>TEAM LANSDOWNE</a:t>
            </a:r>
          </a:p>
        </p:txBody>
      </p:sp>
      <p:grpSp>
        <p:nvGrpSpPr>
          <p:cNvPr id="23" name="Group 9">
            <a:extLst>
              <a:ext uri="{FF2B5EF4-FFF2-40B4-BE49-F238E27FC236}">
                <a16:creationId xmlns:a16="http://schemas.microsoft.com/office/drawing/2014/main" id="{832C9D30-5917-C948-9378-7653A290C8F1}"/>
              </a:ext>
            </a:extLst>
          </p:cNvPr>
          <p:cNvGrpSpPr/>
          <p:nvPr/>
        </p:nvGrpSpPr>
        <p:grpSpPr>
          <a:xfrm>
            <a:off x="1712853" y="2781300"/>
            <a:ext cx="6265508" cy="4857035"/>
            <a:chOff x="-559636" y="11860"/>
            <a:chExt cx="8354011" cy="2536649"/>
          </a:xfrm>
        </p:grpSpPr>
        <p:sp>
          <p:nvSpPr>
            <p:cNvPr id="24" name="TextBox 10">
              <a:extLst>
                <a:ext uri="{FF2B5EF4-FFF2-40B4-BE49-F238E27FC236}">
                  <a16:creationId xmlns:a16="http://schemas.microsoft.com/office/drawing/2014/main" id="{3C433528-F48F-5A42-A9A1-65533C884EB4}"/>
                </a:ext>
              </a:extLst>
            </p:cNvPr>
            <p:cNvSpPr txBox="1"/>
            <p:nvPr/>
          </p:nvSpPr>
          <p:spPr>
            <a:xfrm>
              <a:off x="-559636" y="11860"/>
              <a:ext cx="7794375" cy="2536649"/>
            </a:xfrm>
            <a:prstGeom prst="rect">
              <a:avLst/>
            </a:prstGeom>
          </p:spPr>
          <p:txBody>
            <a:bodyPr lIns="0" tIns="0" rIns="0" bIns="0" rtlCol="0" anchor="t">
              <a:spAutoFit/>
            </a:bodyPr>
            <a:lstStyle/>
            <a:p>
              <a:pPr>
                <a:lnSpc>
                  <a:spcPts val="2940"/>
                </a:lnSpc>
              </a:pPr>
              <a:r>
                <a:rPr lang="en-US" sz="2400" dirty="0">
                  <a:latin typeface="HK Grotesk Bold"/>
                </a:rPr>
                <a:t> </a:t>
              </a:r>
            </a:p>
            <a:p>
              <a:pPr marL="514350" indent="-514350">
                <a:lnSpc>
                  <a:spcPts val="2940"/>
                </a:lnSpc>
                <a:buAutoNum type="arabicPeriod"/>
              </a:pPr>
              <a:r>
                <a:rPr lang="en-US" sz="3200" dirty="0">
                  <a:latin typeface="HK Grotesk Bold"/>
                </a:rPr>
                <a:t>More episodes and more epochs </a:t>
              </a:r>
            </a:p>
            <a:p>
              <a:pPr marL="514350" indent="-514350">
                <a:lnSpc>
                  <a:spcPts val="2940"/>
                </a:lnSpc>
                <a:buAutoNum type="arabicPeriod"/>
              </a:pPr>
              <a:endParaRPr lang="en-US" sz="3000" dirty="0">
                <a:latin typeface="HK Grotesk Bold"/>
              </a:endParaRPr>
            </a:p>
            <a:p>
              <a:pPr marL="514350" indent="-514350">
                <a:lnSpc>
                  <a:spcPts val="2940"/>
                </a:lnSpc>
                <a:buAutoNum type="arabicPeriod"/>
              </a:pPr>
              <a:r>
                <a:rPr lang="en-US" sz="3000" dirty="0">
                  <a:latin typeface="HK Grotesk Bold"/>
                </a:rPr>
                <a:t>Test other environmental variables</a:t>
              </a:r>
            </a:p>
            <a:p>
              <a:pPr marL="971550" lvl="1" indent="-514350">
                <a:lnSpc>
                  <a:spcPts val="2940"/>
                </a:lnSpc>
                <a:buFont typeface="Arial" panose="020B0604020202020204" pitchFamily="34" charset="0"/>
                <a:buChar char="•"/>
              </a:pPr>
              <a:r>
                <a:rPr lang="en-US" sz="3000" dirty="0">
                  <a:latin typeface="HK Grotesk Bold"/>
                </a:rPr>
                <a:t>Type of cars</a:t>
              </a:r>
            </a:p>
            <a:p>
              <a:pPr marL="971550" lvl="1" indent="-514350">
                <a:lnSpc>
                  <a:spcPts val="2940"/>
                </a:lnSpc>
                <a:buFont typeface="Arial" panose="020B0604020202020204" pitchFamily="34" charset="0"/>
                <a:buChar char="•"/>
              </a:pPr>
              <a:r>
                <a:rPr lang="en-US" sz="3000" dirty="0">
                  <a:latin typeface="HK Grotesk Bold"/>
                </a:rPr>
                <a:t>Privilege lanes</a:t>
              </a:r>
            </a:p>
            <a:p>
              <a:pPr marL="971550" lvl="1" indent="-514350">
                <a:lnSpc>
                  <a:spcPts val="2940"/>
                </a:lnSpc>
                <a:buFont typeface="Arial" panose="020B0604020202020204" pitchFamily="34" charset="0"/>
                <a:buChar char="•"/>
              </a:pPr>
              <a:r>
                <a:rPr lang="en-US" sz="3000" dirty="0">
                  <a:latin typeface="HK Grotesk Bold"/>
                </a:rPr>
                <a:t>Pedestrian use</a:t>
              </a:r>
            </a:p>
            <a:p>
              <a:pPr marL="514350" indent="-514350">
                <a:lnSpc>
                  <a:spcPts val="2940"/>
                </a:lnSpc>
                <a:buAutoNum type="arabicPeriod"/>
              </a:pPr>
              <a:endParaRPr lang="en-US" sz="3000" dirty="0">
                <a:latin typeface="HK Grotesk Bold"/>
              </a:endParaRPr>
            </a:p>
            <a:p>
              <a:pPr>
                <a:lnSpc>
                  <a:spcPts val="2940"/>
                </a:lnSpc>
              </a:pPr>
              <a:r>
                <a:rPr lang="en-US" sz="3000" dirty="0">
                  <a:latin typeface="HK Grotesk Bold"/>
                </a:rPr>
                <a:t>3. Share learning to optimize other domains (</a:t>
              </a:r>
              <a:r>
                <a:rPr lang="en-US" sz="3000" dirty="0" err="1">
                  <a:latin typeface="HK Grotesk Bold"/>
                </a:rPr>
                <a:t>ex.air</a:t>
              </a:r>
              <a:r>
                <a:rPr lang="en-US" sz="3000" dirty="0">
                  <a:latin typeface="HK Grotesk Bold"/>
                </a:rPr>
                <a:t> traffic control &amp; Shipping Ports)</a:t>
              </a:r>
            </a:p>
          </p:txBody>
        </p:sp>
        <p:sp>
          <p:nvSpPr>
            <p:cNvPr id="25" name="TextBox 11">
              <a:extLst>
                <a:ext uri="{FF2B5EF4-FFF2-40B4-BE49-F238E27FC236}">
                  <a16:creationId xmlns:a16="http://schemas.microsoft.com/office/drawing/2014/main" id="{3E7A7331-C41F-4648-BA3A-F36F275760AB}"/>
                </a:ext>
              </a:extLst>
            </p:cNvPr>
            <p:cNvSpPr txBox="1"/>
            <p:nvPr/>
          </p:nvSpPr>
          <p:spPr>
            <a:xfrm>
              <a:off x="0" y="1098663"/>
              <a:ext cx="7794375" cy="559043"/>
            </a:xfrm>
            <a:prstGeom prst="rect">
              <a:avLst/>
            </a:prstGeom>
          </p:spPr>
          <p:txBody>
            <a:bodyPr lIns="0" tIns="0" rIns="0" bIns="0" rtlCol="0" anchor="t">
              <a:spAutoFit/>
            </a:bodyPr>
            <a:lstStyle/>
            <a:p>
              <a:pPr>
                <a:lnSpc>
                  <a:spcPts val="3360"/>
                </a:lnSpc>
              </a:pPr>
              <a:endParaRPr lang="en-US" sz="2400" spc="60" dirty="0">
                <a:solidFill>
                  <a:srgbClr val="000000"/>
                </a:solidFill>
                <a:latin typeface="HK Grotesk Light"/>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4410763" y="5310125"/>
            <a:ext cx="11333645" cy="148253"/>
            <a:chOff x="0" y="0"/>
            <a:chExt cx="43690120" cy="571500"/>
          </a:xfrm>
        </p:grpSpPr>
        <p:sp>
          <p:nvSpPr>
            <p:cNvPr id="3" name="Freeform 3"/>
            <p:cNvSpPr/>
            <p:nvPr/>
          </p:nvSpPr>
          <p:spPr>
            <a:xfrm>
              <a:off x="0" y="255270"/>
              <a:ext cx="43690121" cy="69850"/>
            </a:xfrm>
            <a:custGeom>
              <a:avLst/>
              <a:gdLst/>
              <a:ahLst/>
              <a:cxnLst/>
              <a:rect l="l" t="t" r="r" b="b"/>
              <a:pathLst>
                <a:path w="43690121" h="69850">
                  <a:moveTo>
                    <a:pt x="43399289" y="0"/>
                  </a:moveTo>
                  <a:lnTo>
                    <a:pt x="0" y="0"/>
                  </a:lnTo>
                  <a:lnTo>
                    <a:pt x="0" y="69850"/>
                  </a:lnTo>
                  <a:lnTo>
                    <a:pt x="43690121" y="69850"/>
                  </a:lnTo>
                  <a:lnTo>
                    <a:pt x="43690121" y="0"/>
                  </a:lnTo>
                  <a:close/>
                </a:path>
              </a:pathLst>
            </a:custGeom>
            <a:solidFill>
              <a:srgbClr val="F4F4F4"/>
            </a:solidFill>
          </p:spPr>
        </p:sp>
      </p:grpSp>
      <p:grpSp>
        <p:nvGrpSpPr>
          <p:cNvPr id="4" name="Group 4"/>
          <p:cNvGrpSpPr/>
          <p:nvPr/>
        </p:nvGrpSpPr>
        <p:grpSpPr>
          <a:xfrm>
            <a:off x="4086926" y="402573"/>
            <a:ext cx="11894625" cy="9481853"/>
            <a:chOff x="0" y="0"/>
            <a:chExt cx="2735348" cy="2397519"/>
          </a:xfrm>
        </p:grpSpPr>
        <p:sp>
          <p:nvSpPr>
            <p:cNvPr id="5" name="Freeform 5"/>
            <p:cNvSpPr/>
            <p:nvPr/>
          </p:nvSpPr>
          <p:spPr>
            <a:xfrm>
              <a:off x="0" y="0"/>
              <a:ext cx="2735348" cy="2397519"/>
            </a:xfrm>
            <a:custGeom>
              <a:avLst/>
              <a:gdLst/>
              <a:ahLst/>
              <a:cxnLst/>
              <a:rect l="l" t="t" r="r" b="b"/>
              <a:pathLst>
                <a:path w="2735348" h="2397519">
                  <a:moveTo>
                    <a:pt x="0" y="0"/>
                  </a:moveTo>
                  <a:lnTo>
                    <a:pt x="2735348" y="0"/>
                  </a:lnTo>
                  <a:lnTo>
                    <a:pt x="2735348" y="2397519"/>
                  </a:lnTo>
                  <a:lnTo>
                    <a:pt x="0" y="2397519"/>
                  </a:lnTo>
                  <a:close/>
                </a:path>
              </a:pathLst>
            </a:custGeom>
            <a:solidFill>
              <a:srgbClr val="FFFFFF"/>
            </a:solidFill>
            <a:ln>
              <a:solidFill>
                <a:srgbClr val="000000"/>
              </a:solidFill>
            </a:ln>
          </p:spPr>
        </p:sp>
      </p:grpSp>
      <p:grpSp>
        <p:nvGrpSpPr>
          <p:cNvPr id="6" name="Group 6"/>
          <p:cNvGrpSpPr/>
          <p:nvPr/>
        </p:nvGrpSpPr>
        <p:grpSpPr>
          <a:xfrm>
            <a:off x="-47681" y="1365101"/>
            <a:ext cx="9196939" cy="8921899"/>
            <a:chOff x="0" y="0"/>
            <a:chExt cx="1783377" cy="1734543"/>
          </a:xfrm>
        </p:grpSpPr>
        <p:sp>
          <p:nvSpPr>
            <p:cNvPr id="7" name="Freeform 7"/>
            <p:cNvSpPr/>
            <p:nvPr/>
          </p:nvSpPr>
          <p:spPr>
            <a:xfrm>
              <a:off x="0" y="0"/>
              <a:ext cx="1783377" cy="1734543"/>
            </a:xfrm>
            <a:custGeom>
              <a:avLst/>
              <a:gdLst/>
              <a:ahLst/>
              <a:cxnLst/>
              <a:rect l="l" t="t" r="r" b="b"/>
              <a:pathLst>
                <a:path w="1783377" h="1734543">
                  <a:moveTo>
                    <a:pt x="0" y="0"/>
                  </a:moveTo>
                  <a:lnTo>
                    <a:pt x="1783377" y="0"/>
                  </a:lnTo>
                  <a:lnTo>
                    <a:pt x="1783377" y="1734543"/>
                  </a:lnTo>
                  <a:lnTo>
                    <a:pt x="0" y="1734543"/>
                  </a:lnTo>
                  <a:close/>
                </a:path>
              </a:pathLst>
            </a:custGeom>
            <a:solidFill>
              <a:srgbClr val="000342"/>
            </a:solidFill>
          </p:spPr>
        </p:sp>
      </p:grpSp>
      <p:sp>
        <p:nvSpPr>
          <p:cNvPr id="8" name="TextBox 8"/>
          <p:cNvSpPr txBox="1"/>
          <p:nvPr/>
        </p:nvSpPr>
        <p:spPr>
          <a:xfrm>
            <a:off x="7863769" y="7163855"/>
            <a:ext cx="6099858" cy="555793"/>
          </a:xfrm>
          <a:prstGeom prst="rect">
            <a:avLst/>
          </a:prstGeom>
        </p:spPr>
        <p:txBody>
          <a:bodyPr lIns="0" tIns="0" rIns="0" bIns="0" rtlCol="0" anchor="t">
            <a:spAutoFit/>
          </a:bodyPr>
          <a:lstStyle/>
          <a:p>
            <a:pPr>
              <a:lnSpc>
                <a:spcPts val="4479"/>
              </a:lnSpc>
            </a:pPr>
            <a:r>
              <a:rPr lang="en-US" sz="3199" dirty="0">
                <a:solidFill>
                  <a:srgbClr val="FFFFFF"/>
                </a:solidFill>
                <a:latin typeface="HK Grotesk Medium"/>
              </a:rPr>
              <a:t>Thank  </a:t>
            </a:r>
            <a:r>
              <a:rPr lang="en-US" sz="3199" dirty="0">
                <a:latin typeface="HK Grotesk Medium"/>
              </a:rPr>
              <a:t>You</a:t>
            </a:r>
          </a:p>
        </p:txBody>
      </p:sp>
      <p:grpSp>
        <p:nvGrpSpPr>
          <p:cNvPr id="10" name="Group 10"/>
          <p:cNvGrpSpPr/>
          <p:nvPr/>
        </p:nvGrpSpPr>
        <p:grpSpPr>
          <a:xfrm rot="-10800000">
            <a:off x="8547854" y="5080460"/>
            <a:ext cx="1192291" cy="148253"/>
            <a:chOff x="0" y="0"/>
            <a:chExt cx="4596169" cy="571500"/>
          </a:xfrm>
        </p:grpSpPr>
        <p:sp>
          <p:nvSpPr>
            <p:cNvPr id="11" name="Freeform 11"/>
            <p:cNvSpPr/>
            <p:nvPr/>
          </p:nvSpPr>
          <p:spPr>
            <a:xfrm>
              <a:off x="0" y="255270"/>
              <a:ext cx="4596169" cy="69850"/>
            </a:xfrm>
            <a:custGeom>
              <a:avLst/>
              <a:gdLst/>
              <a:ahLst/>
              <a:cxnLst/>
              <a:rect l="l" t="t" r="r" b="b"/>
              <a:pathLst>
                <a:path w="4596169" h="69850">
                  <a:moveTo>
                    <a:pt x="4305339" y="0"/>
                  </a:moveTo>
                  <a:lnTo>
                    <a:pt x="0" y="0"/>
                  </a:lnTo>
                  <a:lnTo>
                    <a:pt x="0" y="69850"/>
                  </a:lnTo>
                  <a:lnTo>
                    <a:pt x="4596169" y="69850"/>
                  </a:lnTo>
                  <a:lnTo>
                    <a:pt x="4596169" y="0"/>
                  </a:lnTo>
                  <a:close/>
                </a:path>
              </a:pathLst>
            </a:custGeom>
            <a:solidFill>
              <a:srgbClr val="DC3C4D"/>
            </a:solidFill>
          </p:spPr>
        </p:sp>
      </p:grpSp>
      <p:grpSp>
        <p:nvGrpSpPr>
          <p:cNvPr id="12" name="Group 12"/>
          <p:cNvGrpSpPr/>
          <p:nvPr/>
        </p:nvGrpSpPr>
        <p:grpSpPr>
          <a:xfrm rot="-10800000">
            <a:off x="58813" y="5088368"/>
            <a:ext cx="1192291" cy="148253"/>
            <a:chOff x="0" y="0"/>
            <a:chExt cx="4596169" cy="571500"/>
          </a:xfrm>
        </p:grpSpPr>
        <p:sp>
          <p:nvSpPr>
            <p:cNvPr id="13" name="Freeform 13"/>
            <p:cNvSpPr/>
            <p:nvPr/>
          </p:nvSpPr>
          <p:spPr>
            <a:xfrm>
              <a:off x="0" y="255270"/>
              <a:ext cx="4596169" cy="69850"/>
            </a:xfrm>
            <a:custGeom>
              <a:avLst/>
              <a:gdLst/>
              <a:ahLst/>
              <a:cxnLst/>
              <a:rect l="l" t="t" r="r" b="b"/>
              <a:pathLst>
                <a:path w="4596169" h="69850">
                  <a:moveTo>
                    <a:pt x="4305339" y="0"/>
                  </a:moveTo>
                  <a:lnTo>
                    <a:pt x="0" y="0"/>
                  </a:lnTo>
                  <a:lnTo>
                    <a:pt x="0" y="69850"/>
                  </a:lnTo>
                  <a:lnTo>
                    <a:pt x="4596169" y="69850"/>
                  </a:lnTo>
                  <a:lnTo>
                    <a:pt x="4596169" y="0"/>
                  </a:lnTo>
                  <a:close/>
                </a:path>
              </a:pathLst>
            </a:custGeom>
            <a:solidFill>
              <a:srgbClr val="DC3C4D"/>
            </a:solidFill>
          </p:spPr>
        </p:sp>
      </p:grpSp>
      <p:sp>
        <p:nvSpPr>
          <p:cNvPr id="14" name="TextBox 14"/>
          <p:cNvSpPr txBox="1"/>
          <p:nvPr/>
        </p:nvSpPr>
        <p:spPr>
          <a:xfrm>
            <a:off x="1453492" y="4827700"/>
            <a:ext cx="6099858" cy="998350"/>
          </a:xfrm>
          <a:prstGeom prst="rect">
            <a:avLst/>
          </a:prstGeom>
        </p:spPr>
        <p:txBody>
          <a:bodyPr lIns="0" tIns="0" rIns="0" bIns="0" rtlCol="0" anchor="t">
            <a:spAutoFit/>
          </a:bodyPr>
          <a:lstStyle/>
          <a:p>
            <a:pPr algn="ctr">
              <a:lnSpc>
                <a:spcPts val="7488"/>
              </a:lnSpc>
            </a:pPr>
            <a:r>
              <a:rPr lang="en-US" sz="6000" spc="64" dirty="0">
                <a:solidFill>
                  <a:srgbClr val="FFFFFF"/>
                </a:solidFill>
                <a:latin typeface="Vesper Libre Bold"/>
              </a:rPr>
              <a:t>Q&amp;A</a:t>
            </a:r>
          </a:p>
        </p:txBody>
      </p:sp>
      <p:grpSp>
        <p:nvGrpSpPr>
          <p:cNvPr id="15" name="Group 15"/>
          <p:cNvGrpSpPr/>
          <p:nvPr/>
        </p:nvGrpSpPr>
        <p:grpSpPr>
          <a:xfrm rot="5400000">
            <a:off x="11335955" y="5310125"/>
            <a:ext cx="11333645" cy="148253"/>
            <a:chOff x="0" y="0"/>
            <a:chExt cx="43690120" cy="571500"/>
          </a:xfrm>
        </p:grpSpPr>
        <p:sp>
          <p:nvSpPr>
            <p:cNvPr id="16" name="Freeform 16"/>
            <p:cNvSpPr/>
            <p:nvPr/>
          </p:nvSpPr>
          <p:spPr>
            <a:xfrm>
              <a:off x="0" y="255270"/>
              <a:ext cx="43690121" cy="69850"/>
            </a:xfrm>
            <a:custGeom>
              <a:avLst/>
              <a:gdLst/>
              <a:ahLst/>
              <a:cxnLst/>
              <a:rect l="l" t="t" r="r" b="b"/>
              <a:pathLst>
                <a:path w="43690121" h="69850">
                  <a:moveTo>
                    <a:pt x="43399289" y="0"/>
                  </a:moveTo>
                  <a:lnTo>
                    <a:pt x="0" y="0"/>
                  </a:lnTo>
                  <a:lnTo>
                    <a:pt x="0" y="69850"/>
                  </a:lnTo>
                  <a:lnTo>
                    <a:pt x="43690121" y="69850"/>
                  </a:lnTo>
                  <a:lnTo>
                    <a:pt x="43690121" y="0"/>
                  </a:lnTo>
                  <a:close/>
                </a:path>
              </a:pathLst>
            </a:custGeom>
            <a:solidFill>
              <a:srgbClr val="F4F4F4"/>
            </a:solidFill>
          </p:spPr>
        </p:sp>
      </p:grpSp>
      <p:grpSp>
        <p:nvGrpSpPr>
          <p:cNvPr id="17" name="Group 17"/>
          <p:cNvGrpSpPr/>
          <p:nvPr/>
        </p:nvGrpSpPr>
        <p:grpSpPr>
          <a:xfrm rot="5400000">
            <a:off x="16416107" y="9689551"/>
            <a:ext cx="1046645" cy="148253"/>
            <a:chOff x="0" y="0"/>
            <a:chExt cx="4034716" cy="571500"/>
          </a:xfrm>
        </p:grpSpPr>
        <p:sp>
          <p:nvSpPr>
            <p:cNvPr id="18" name="Freeform 18"/>
            <p:cNvSpPr/>
            <p:nvPr/>
          </p:nvSpPr>
          <p:spPr>
            <a:xfrm>
              <a:off x="0" y="255270"/>
              <a:ext cx="4034716" cy="69850"/>
            </a:xfrm>
            <a:custGeom>
              <a:avLst/>
              <a:gdLst/>
              <a:ahLst/>
              <a:cxnLst/>
              <a:rect l="l" t="t" r="r" b="b"/>
              <a:pathLst>
                <a:path w="4034716" h="69850">
                  <a:moveTo>
                    <a:pt x="3743886" y="0"/>
                  </a:moveTo>
                  <a:lnTo>
                    <a:pt x="0" y="0"/>
                  </a:lnTo>
                  <a:lnTo>
                    <a:pt x="0" y="69850"/>
                  </a:lnTo>
                  <a:lnTo>
                    <a:pt x="4034716" y="69850"/>
                  </a:lnTo>
                  <a:lnTo>
                    <a:pt x="4034716" y="0"/>
                  </a:lnTo>
                  <a:close/>
                </a:path>
              </a:pathLst>
            </a:custGeom>
            <a:solidFill>
              <a:srgbClr val="DC3C4D"/>
            </a:solidFill>
          </p:spPr>
        </p:sp>
      </p:grpSp>
      <p:grpSp>
        <p:nvGrpSpPr>
          <p:cNvPr id="19" name="Group 19"/>
          <p:cNvGrpSpPr/>
          <p:nvPr/>
        </p:nvGrpSpPr>
        <p:grpSpPr>
          <a:xfrm rot="5400000">
            <a:off x="8487928" y="674279"/>
            <a:ext cx="1233392" cy="148253"/>
            <a:chOff x="0" y="0"/>
            <a:chExt cx="4754608" cy="571500"/>
          </a:xfrm>
        </p:grpSpPr>
        <p:sp>
          <p:nvSpPr>
            <p:cNvPr id="20" name="Freeform 20"/>
            <p:cNvSpPr/>
            <p:nvPr/>
          </p:nvSpPr>
          <p:spPr>
            <a:xfrm>
              <a:off x="0" y="255270"/>
              <a:ext cx="4754608" cy="69850"/>
            </a:xfrm>
            <a:custGeom>
              <a:avLst/>
              <a:gdLst/>
              <a:ahLst/>
              <a:cxnLst/>
              <a:rect l="l" t="t" r="r" b="b"/>
              <a:pathLst>
                <a:path w="4754608" h="69850">
                  <a:moveTo>
                    <a:pt x="4463778" y="0"/>
                  </a:moveTo>
                  <a:lnTo>
                    <a:pt x="0" y="0"/>
                  </a:lnTo>
                  <a:lnTo>
                    <a:pt x="0" y="69850"/>
                  </a:lnTo>
                  <a:lnTo>
                    <a:pt x="4754608" y="69850"/>
                  </a:lnTo>
                  <a:lnTo>
                    <a:pt x="4754608" y="0"/>
                  </a:lnTo>
                  <a:close/>
                </a:path>
              </a:pathLst>
            </a:custGeom>
            <a:solidFill>
              <a:srgbClr val="DC3C4D"/>
            </a:solidFill>
          </p:spPr>
        </p:sp>
      </p:grpSp>
      <p:grpSp>
        <p:nvGrpSpPr>
          <p:cNvPr id="21" name="Group 21"/>
          <p:cNvGrpSpPr/>
          <p:nvPr/>
        </p:nvGrpSpPr>
        <p:grpSpPr>
          <a:xfrm rot="5400000">
            <a:off x="8551841" y="9557709"/>
            <a:ext cx="1233392" cy="148253"/>
            <a:chOff x="0" y="0"/>
            <a:chExt cx="4754608" cy="571500"/>
          </a:xfrm>
        </p:grpSpPr>
        <p:sp>
          <p:nvSpPr>
            <p:cNvPr id="22" name="Freeform 22"/>
            <p:cNvSpPr/>
            <p:nvPr/>
          </p:nvSpPr>
          <p:spPr>
            <a:xfrm>
              <a:off x="0" y="255270"/>
              <a:ext cx="4754608" cy="69850"/>
            </a:xfrm>
            <a:custGeom>
              <a:avLst/>
              <a:gdLst/>
              <a:ahLst/>
              <a:cxnLst/>
              <a:rect l="l" t="t" r="r" b="b"/>
              <a:pathLst>
                <a:path w="4754608" h="69850">
                  <a:moveTo>
                    <a:pt x="4463778" y="0"/>
                  </a:moveTo>
                  <a:lnTo>
                    <a:pt x="0" y="0"/>
                  </a:lnTo>
                  <a:lnTo>
                    <a:pt x="0" y="69850"/>
                  </a:lnTo>
                  <a:lnTo>
                    <a:pt x="4754608" y="69850"/>
                  </a:lnTo>
                  <a:lnTo>
                    <a:pt x="4754608" y="0"/>
                  </a:lnTo>
                  <a:close/>
                </a:path>
              </a:pathLst>
            </a:custGeom>
            <a:solidFill>
              <a:srgbClr val="DC3C4D"/>
            </a:solidFill>
          </p:spPr>
        </p:sp>
      </p:grpSp>
      <p:sp>
        <p:nvSpPr>
          <p:cNvPr id="23" name="TextBox 23"/>
          <p:cNvSpPr txBox="1"/>
          <p:nvPr/>
        </p:nvSpPr>
        <p:spPr>
          <a:xfrm rot="-5400000">
            <a:off x="16931793" y="9469389"/>
            <a:ext cx="1358639" cy="273088"/>
          </a:xfrm>
          <a:prstGeom prst="rect">
            <a:avLst/>
          </a:prstGeom>
        </p:spPr>
        <p:txBody>
          <a:bodyPr lIns="0" tIns="0" rIns="0" bIns="0" rtlCol="0" anchor="t">
            <a:spAutoFit/>
          </a:bodyPr>
          <a:lstStyle/>
          <a:p>
            <a:pPr algn="ctr">
              <a:lnSpc>
                <a:spcPts val="2239"/>
              </a:lnSpc>
            </a:pPr>
            <a:r>
              <a:rPr lang="en-US" sz="1599" spc="127" dirty="0">
                <a:solidFill>
                  <a:srgbClr val="000000"/>
                </a:solidFill>
                <a:latin typeface="HK Grotesk Bold"/>
              </a:rPr>
              <a:t>15</a:t>
            </a:r>
          </a:p>
        </p:txBody>
      </p:sp>
      <p:sp>
        <p:nvSpPr>
          <p:cNvPr id="24" name="TextBox 24"/>
          <p:cNvSpPr txBox="1"/>
          <p:nvPr/>
        </p:nvSpPr>
        <p:spPr>
          <a:xfrm rot="-5400000">
            <a:off x="14795943" y="4151358"/>
            <a:ext cx="5630338" cy="278745"/>
          </a:xfrm>
          <a:prstGeom prst="rect">
            <a:avLst/>
          </a:prstGeom>
        </p:spPr>
        <p:txBody>
          <a:bodyPr lIns="0" tIns="0" rIns="0" bIns="0" rtlCol="0" anchor="t">
            <a:spAutoFit/>
          </a:bodyPr>
          <a:lstStyle/>
          <a:p>
            <a:pPr algn="r">
              <a:lnSpc>
                <a:spcPts val="2239"/>
              </a:lnSpc>
            </a:pPr>
            <a:r>
              <a:rPr lang="en-US" sz="1599" spc="127" dirty="0">
                <a:solidFill>
                  <a:srgbClr val="DC3C4D"/>
                </a:solidFill>
                <a:latin typeface="HK Grotesk Bold"/>
              </a:rPr>
              <a:t>TEAM LANSDOWNE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A5A8ABD-37BA-7244-99DF-7B3C07656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595323" y="420561"/>
            <a:ext cx="17158189" cy="2766384"/>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E91D8996-4C36-9B41-8643-21F14DAC475C}"/>
              </a:ext>
            </a:extLst>
          </p:cNvPr>
          <p:cNvSpPr txBox="1">
            <a:spLocks/>
          </p:cNvSpPr>
          <p:nvPr/>
        </p:nvSpPr>
        <p:spPr>
          <a:xfrm>
            <a:off x="819526" y="650317"/>
            <a:ext cx="16709781" cy="1395671"/>
          </a:xfrm>
          <a:prstGeom prst="rect">
            <a:avLst/>
          </a:prstGeom>
        </p:spPr>
        <p:txBody>
          <a:bodyPr vert="horz" lIns="91440" tIns="45720" rIns="91440" bIns="45720" rtlCol="0" anchor="b">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ct val="90000"/>
              </a:lnSpc>
              <a:spcAft>
                <a:spcPts val="600"/>
              </a:spcAft>
            </a:pPr>
            <a:r>
              <a:rPr lang="en-US" sz="7500">
                <a:solidFill>
                  <a:srgbClr val="FFFFFF"/>
                </a:solidFill>
              </a:rPr>
              <a:t>Appendix: Scenario 2: Traffic Distribution</a:t>
            </a:r>
          </a:p>
        </p:txBody>
      </p:sp>
      <p:cxnSp>
        <p:nvCxnSpPr>
          <p:cNvPr id="4" name="Straight Connector 3">
            <a:extLst>
              <a:ext uri="{FF2B5EF4-FFF2-40B4-BE49-F238E27FC236}">
                <a16:creationId xmlns:a16="http://schemas.microsoft.com/office/drawing/2014/main" id="{BE29CE19-D65D-784D-A128-F736EA455E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45117" y="2283438"/>
            <a:ext cx="116586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C2D29D9-D235-B241-A8A7-38ADB48C84FB}"/>
              </a:ext>
            </a:extLst>
          </p:cNvPr>
          <p:cNvPicPr>
            <a:picLocks noChangeAspect="1"/>
          </p:cNvPicPr>
          <p:nvPr/>
        </p:nvPicPr>
        <p:blipFill>
          <a:blip r:embed="rId2"/>
          <a:stretch>
            <a:fillRect/>
          </a:stretch>
        </p:blipFill>
        <p:spPr>
          <a:xfrm>
            <a:off x="497350" y="4479956"/>
            <a:ext cx="8183876" cy="4316996"/>
          </a:xfrm>
          <a:prstGeom prst="rect">
            <a:avLst/>
          </a:prstGeom>
        </p:spPr>
      </p:pic>
      <p:cxnSp>
        <p:nvCxnSpPr>
          <p:cNvPr id="6" name="Straight Connector 5">
            <a:extLst>
              <a:ext uri="{FF2B5EF4-FFF2-40B4-BE49-F238E27FC236}">
                <a16:creationId xmlns:a16="http://schemas.microsoft.com/office/drawing/2014/main" id="{4C7D17F1-EF97-4343-B43A-A978EFB73B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174417" y="3895254"/>
            <a:ext cx="0" cy="54864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2B05BC0D-2267-FD44-BD5D-52C08B46D587}"/>
              </a:ext>
            </a:extLst>
          </p:cNvPr>
          <p:cNvPicPr>
            <a:picLocks noChangeAspect="1"/>
          </p:cNvPicPr>
          <p:nvPr/>
        </p:nvPicPr>
        <p:blipFill>
          <a:blip r:embed="rId3"/>
          <a:stretch>
            <a:fillRect/>
          </a:stretch>
        </p:blipFill>
        <p:spPr>
          <a:xfrm>
            <a:off x="9667609" y="4889150"/>
            <a:ext cx="8183876" cy="3498608"/>
          </a:xfrm>
          <a:prstGeom prst="rect">
            <a:avLst/>
          </a:prstGeom>
        </p:spPr>
      </p:pic>
    </p:spTree>
    <p:extLst>
      <p:ext uri="{BB962C8B-B14F-4D97-AF65-F5344CB8AC3E}">
        <p14:creationId xmlns:p14="http://schemas.microsoft.com/office/powerpoint/2010/main" val="29144060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C5CD5B6-8E3E-624F-8CA3-490841899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595323" y="420561"/>
            <a:ext cx="17158189" cy="2766384"/>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0E9479C5-D791-854B-996F-8F4B71402B94}"/>
              </a:ext>
            </a:extLst>
          </p:cNvPr>
          <p:cNvSpPr txBox="1">
            <a:spLocks/>
          </p:cNvSpPr>
          <p:nvPr/>
        </p:nvSpPr>
        <p:spPr>
          <a:xfrm>
            <a:off x="819526" y="650317"/>
            <a:ext cx="16709781" cy="1395671"/>
          </a:xfrm>
          <a:prstGeom prst="rect">
            <a:avLst/>
          </a:prstGeom>
        </p:spPr>
        <p:txBody>
          <a:bodyPr vert="horz" lIns="91440" tIns="45720" rIns="91440" bIns="45720" rtlCol="0" anchor="b">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ct val="90000"/>
              </a:lnSpc>
              <a:spcAft>
                <a:spcPts val="600"/>
              </a:spcAft>
            </a:pPr>
            <a:r>
              <a:rPr lang="en-US" sz="6900">
                <a:solidFill>
                  <a:srgbClr val="FFFFFF"/>
                </a:solidFill>
              </a:rPr>
              <a:t>Appendix: Scenario 3: Fewer lanes, more cars</a:t>
            </a:r>
          </a:p>
        </p:txBody>
      </p:sp>
      <p:cxnSp>
        <p:nvCxnSpPr>
          <p:cNvPr id="4" name="Straight Connector 3">
            <a:extLst>
              <a:ext uri="{FF2B5EF4-FFF2-40B4-BE49-F238E27FC236}">
                <a16:creationId xmlns:a16="http://schemas.microsoft.com/office/drawing/2014/main" id="{A44A95F7-4747-CD4D-AF97-8DA607BEF2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45117" y="2283438"/>
            <a:ext cx="116586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7BFC00E-E06E-E640-AA55-6C6BE856EC5B}"/>
              </a:ext>
            </a:extLst>
          </p:cNvPr>
          <p:cNvPicPr>
            <a:picLocks noChangeAspect="1"/>
          </p:cNvPicPr>
          <p:nvPr/>
        </p:nvPicPr>
        <p:blipFill>
          <a:blip r:embed="rId2"/>
          <a:stretch>
            <a:fillRect/>
          </a:stretch>
        </p:blipFill>
        <p:spPr>
          <a:xfrm>
            <a:off x="497350" y="4479956"/>
            <a:ext cx="8183876" cy="4316996"/>
          </a:xfrm>
          <a:prstGeom prst="rect">
            <a:avLst/>
          </a:prstGeom>
        </p:spPr>
      </p:pic>
      <p:cxnSp>
        <p:nvCxnSpPr>
          <p:cNvPr id="6" name="Straight Connector 5">
            <a:extLst>
              <a:ext uri="{FF2B5EF4-FFF2-40B4-BE49-F238E27FC236}">
                <a16:creationId xmlns:a16="http://schemas.microsoft.com/office/drawing/2014/main" id="{E47AA6F3-5DD2-9B45-9C6B-DF77CF2A12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174417" y="3895254"/>
            <a:ext cx="0" cy="54864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8E28EF9B-6DCE-8C40-8F6A-B80E37D951D2}"/>
              </a:ext>
            </a:extLst>
          </p:cNvPr>
          <p:cNvPicPr>
            <a:picLocks noChangeAspect="1"/>
          </p:cNvPicPr>
          <p:nvPr/>
        </p:nvPicPr>
        <p:blipFill>
          <a:blip r:embed="rId3"/>
          <a:stretch>
            <a:fillRect/>
          </a:stretch>
        </p:blipFill>
        <p:spPr>
          <a:xfrm>
            <a:off x="9667609" y="4878921"/>
            <a:ext cx="8183876" cy="3519066"/>
          </a:xfrm>
          <a:prstGeom prst="rect">
            <a:avLst/>
          </a:prstGeom>
        </p:spPr>
      </p:pic>
    </p:spTree>
    <p:extLst>
      <p:ext uri="{BB962C8B-B14F-4D97-AF65-F5344CB8AC3E}">
        <p14:creationId xmlns:p14="http://schemas.microsoft.com/office/powerpoint/2010/main" val="19707225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595323" y="420561"/>
            <a:ext cx="17158189" cy="2766384"/>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45117" y="2283438"/>
            <a:ext cx="116586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10E50170-CB2C-B14B-9B05-A22BBF784F77}"/>
              </a:ext>
            </a:extLst>
          </p:cNvPr>
          <p:cNvPicPr>
            <a:picLocks noChangeAspect="1"/>
          </p:cNvPicPr>
          <p:nvPr/>
        </p:nvPicPr>
        <p:blipFill>
          <a:blip r:embed="rId3"/>
          <a:stretch>
            <a:fillRect/>
          </a:stretch>
        </p:blipFill>
        <p:spPr>
          <a:xfrm>
            <a:off x="497350" y="4111683"/>
            <a:ext cx="8183876" cy="5053542"/>
          </a:xfrm>
          <a:prstGeom prst="rect">
            <a:avLst/>
          </a:prstGeom>
        </p:spPr>
      </p:pic>
      <p:cxnSp>
        <p:nvCxnSpPr>
          <p:cNvPr id="48" name="Straight Connector 47">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174417" y="3895254"/>
            <a:ext cx="0" cy="54864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D34C7E24-C063-6443-BECD-80946B7C4BA1}"/>
              </a:ext>
            </a:extLst>
          </p:cNvPr>
          <p:cNvPicPr>
            <a:picLocks noChangeAspect="1"/>
          </p:cNvPicPr>
          <p:nvPr/>
        </p:nvPicPr>
        <p:blipFill>
          <a:blip r:embed="rId4"/>
          <a:stretch>
            <a:fillRect/>
          </a:stretch>
        </p:blipFill>
        <p:spPr>
          <a:xfrm>
            <a:off x="9667609" y="4111683"/>
            <a:ext cx="8183876" cy="5053542"/>
          </a:xfrm>
          <a:prstGeom prst="rect">
            <a:avLst/>
          </a:prstGeom>
        </p:spPr>
      </p:pic>
      <p:sp>
        <p:nvSpPr>
          <p:cNvPr id="36" name="TextBox 2">
            <a:extLst>
              <a:ext uri="{FF2B5EF4-FFF2-40B4-BE49-F238E27FC236}">
                <a16:creationId xmlns:a16="http://schemas.microsoft.com/office/drawing/2014/main" id="{63548B36-B6DD-334B-BDAF-74A4DDB7AE45}"/>
              </a:ext>
            </a:extLst>
          </p:cNvPr>
          <p:cNvSpPr txBox="1"/>
          <p:nvPr/>
        </p:nvSpPr>
        <p:spPr>
          <a:xfrm>
            <a:off x="1279313" y="1121775"/>
            <a:ext cx="16192428" cy="1366400"/>
          </a:xfrm>
          <a:prstGeom prst="rect">
            <a:avLst/>
          </a:prstGeom>
        </p:spPr>
        <p:txBody>
          <a:bodyPr wrap="square" lIns="0" tIns="0" rIns="0" bIns="0" rtlCol="0" anchor="t">
            <a:spAutoFit/>
          </a:bodyPr>
          <a:lstStyle/>
          <a:p>
            <a:pPr>
              <a:lnSpc>
                <a:spcPts val="5304"/>
              </a:lnSpc>
            </a:pPr>
            <a:r>
              <a:rPr lang="en-US" sz="4600" spc="45" dirty="0">
                <a:solidFill>
                  <a:schemeClr val="bg1"/>
                </a:solidFill>
                <a:latin typeface="Vesper Libre Bold"/>
              </a:rPr>
              <a:t>Training Results – Rewards and Car Queues per Episode</a:t>
            </a:r>
          </a:p>
          <a:p>
            <a:pPr>
              <a:lnSpc>
                <a:spcPts val="5304"/>
              </a:lnSpc>
            </a:pPr>
            <a:endParaRPr lang="en-US" sz="4600" spc="45" dirty="0">
              <a:solidFill>
                <a:srgbClr val="000000"/>
              </a:solidFill>
              <a:latin typeface="Vesper Libre Bold"/>
            </a:endParaRPr>
          </a:p>
        </p:txBody>
      </p:sp>
      <p:sp>
        <p:nvSpPr>
          <p:cNvPr id="8" name="TextBox 23">
            <a:extLst>
              <a:ext uri="{FF2B5EF4-FFF2-40B4-BE49-F238E27FC236}">
                <a16:creationId xmlns:a16="http://schemas.microsoft.com/office/drawing/2014/main" id="{4F03F0B4-8E8A-624C-AEEE-037D424A4907}"/>
              </a:ext>
            </a:extLst>
          </p:cNvPr>
          <p:cNvSpPr txBox="1"/>
          <p:nvPr/>
        </p:nvSpPr>
        <p:spPr>
          <a:xfrm rot="-5400000">
            <a:off x="16931793" y="9466561"/>
            <a:ext cx="1358639" cy="278745"/>
          </a:xfrm>
          <a:prstGeom prst="rect">
            <a:avLst/>
          </a:prstGeom>
        </p:spPr>
        <p:txBody>
          <a:bodyPr lIns="0" tIns="0" rIns="0" bIns="0" rtlCol="0" anchor="t">
            <a:spAutoFit/>
          </a:bodyPr>
          <a:lstStyle/>
          <a:p>
            <a:pPr algn="ctr">
              <a:lnSpc>
                <a:spcPts val="2239"/>
              </a:lnSpc>
            </a:pPr>
            <a:r>
              <a:rPr lang="en-US" sz="1599" spc="127" dirty="0">
                <a:solidFill>
                  <a:srgbClr val="000000"/>
                </a:solidFill>
                <a:latin typeface="HK Grotesk Bold"/>
              </a:rPr>
              <a:t>07</a:t>
            </a:r>
          </a:p>
        </p:txBody>
      </p:sp>
    </p:spTree>
    <p:extLst>
      <p:ext uri="{BB962C8B-B14F-4D97-AF65-F5344CB8AC3E}">
        <p14:creationId xmlns:p14="http://schemas.microsoft.com/office/powerpoint/2010/main" val="4207021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2DB37FB-6E25-44C6-B1ED-38D5644C6B9D}"/>
              </a:ext>
            </a:extLst>
          </p:cNvPr>
          <p:cNvPicPr>
            <a:picLocks noChangeAspect="1"/>
          </p:cNvPicPr>
          <p:nvPr/>
        </p:nvPicPr>
        <p:blipFill>
          <a:blip r:embed="rId2"/>
          <a:stretch>
            <a:fillRect/>
          </a:stretch>
        </p:blipFill>
        <p:spPr>
          <a:xfrm>
            <a:off x="1752599" y="1257299"/>
            <a:ext cx="6477001" cy="8030159"/>
          </a:xfrm>
          <a:prstGeom prst="rect">
            <a:avLst/>
          </a:prstGeom>
        </p:spPr>
      </p:pic>
    </p:spTree>
    <p:extLst>
      <p:ext uri="{BB962C8B-B14F-4D97-AF65-F5344CB8AC3E}">
        <p14:creationId xmlns:p14="http://schemas.microsoft.com/office/powerpoint/2010/main" val="93756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BF68D6D-03DF-41AC-8D32-89607EE055B2}"/>
              </a:ext>
            </a:extLst>
          </p:cNvPr>
          <p:cNvPicPr>
            <a:picLocks noChangeAspect="1"/>
          </p:cNvPicPr>
          <p:nvPr/>
        </p:nvPicPr>
        <p:blipFill>
          <a:blip r:embed="rId2"/>
          <a:stretch>
            <a:fillRect/>
          </a:stretch>
        </p:blipFill>
        <p:spPr>
          <a:xfrm>
            <a:off x="4419600" y="1333500"/>
            <a:ext cx="8534565" cy="7228778"/>
          </a:xfrm>
          <a:prstGeom prst="rect">
            <a:avLst/>
          </a:prstGeom>
        </p:spPr>
      </p:pic>
    </p:spTree>
    <p:extLst>
      <p:ext uri="{BB962C8B-B14F-4D97-AF65-F5344CB8AC3E}">
        <p14:creationId xmlns:p14="http://schemas.microsoft.com/office/powerpoint/2010/main" val="1826885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681075" y="-27133"/>
            <a:ext cx="2620907" cy="10341266"/>
            <a:chOff x="0" y="0"/>
            <a:chExt cx="527397" cy="2080941"/>
          </a:xfrm>
        </p:grpSpPr>
        <p:sp>
          <p:nvSpPr>
            <p:cNvPr id="3" name="Freeform 3"/>
            <p:cNvSpPr/>
            <p:nvPr/>
          </p:nvSpPr>
          <p:spPr>
            <a:xfrm>
              <a:off x="0" y="0"/>
              <a:ext cx="527397" cy="2080940"/>
            </a:xfrm>
            <a:custGeom>
              <a:avLst/>
              <a:gdLst/>
              <a:ahLst/>
              <a:cxnLst/>
              <a:rect l="l" t="t" r="r" b="b"/>
              <a:pathLst>
                <a:path w="527397" h="2080940">
                  <a:moveTo>
                    <a:pt x="0" y="0"/>
                  </a:moveTo>
                  <a:lnTo>
                    <a:pt x="527397" y="0"/>
                  </a:lnTo>
                  <a:lnTo>
                    <a:pt x="527397" y="2080940"/>
                  </a:lnTo>
                  <a:lnTo>
                    <a:pt x="0" y="2080940"/>
                  </a:lnTo>
                  <a:close/>
                </a:path>
              </a:pathLst>
            </a:custGeom>
            <a:solidFill>
              <a:srgbClr val="000342"/>
            </a:solidFill>
          </p:spPr>
        </p:sp>
      </p:grpSp>
      <p:grpSp>
        <p:nvGrpSpPr>
          <p:cNvPr id="4" name="Group 4"/>
          <p:cNvGrpSpPr/>
          <p:nvPr/>
        </p:nvGrpSpPr>
        <p:grpSpPr>
          <a:xfrm>
            <a:off x="2565992" y="3784715"/>
            <a:ext cx="5869020" cy="3777393"/>
            <a:chOff x="0" y="-66675"/>
            <a:chExt cx="7825360" cy="5036522"/>
          </a:xfrm>
        </p:grpSpPr>
        <p:sp>
          <p:nvSpPr>
            <p:cNvPr id="5" name="TextBox 5"/>
            <p:cNvSpPr txBox="1"/>
            <p:nvPr/>
          </p:nvSpPr>
          <p:spPr>
            <a:xfrm>
              <a:off x="0" y="-66675"/>
              <a:ext cx="7825360" cy="708395"/>
            </a:xfrm>
            <a:prstGeom prst="rect">
              <a:avLst/>
            </a:prstGeom>
          </p:spPr>
          <p:txBody>
            <a:bodyPr lIns="0" tIns="0" rIns="0" bIns="0" rtlCol="0" anchor="t">
              <a:spAutoFit/>
            </a:bodyPr>
            <a:lstStyle/>
            <a:p>
              <a:pPr>
                <a:lnSpc>
                  <a:spcPts val="4479"/>
                </a:lnSpc>
              </a:pPr>
              <a:r>
                <a:rPr lang="en-US" sz="3199">
                  <a:solidFill>
                    <a:srgbClr val="000000"/>
                  </a:solidFill>
                  <a:latin typeface="HK Grotesk Medium"/>
                </a:rPr>
                <a:t>Topics to Discuss</a:t>
              </a:r>
            </a:p>
          </p:txBody>
        </p:sp>
        <p:sp>
          <p:nvSpPr>
            <p:cNvPr id="6" name="TextBox 6"/>
            <p:cNvSpPr txBox="1"/>
            <p:nvPr/>
          </p:nvSpPr>
          <p:spPr>
            <a:xfrm>
              <a:off x="0" y="922671"/>
              <a:ext cx="7825360" cy="4047176"/>
            </a:xfrm>
            <a:prstGeom prst="rect">
              <a:avLst/>
            </a:prstGeom>
          </p:spPr>
          <p:txBody>
            <a:bodyPr lIns="0" tIns="0" rIns="0" bIns="0" rtlCol="0" anchor="t">
              <a:spAutoFit/>
            </a:bodyPr>
            <a:lstStyle/>
            <a:p>
              <a:pPr>
                <a:lnSpc>
                  <a:spcPts val="3359"/>
                </a:lnSpc>
              </a:pPr>
              <a:r>
                <a:rPr lang="en-US" sz="2400" spc="60" dirty="0">
                  <a:solidFill>
                    <a:srgbClr val="000000"/>
                  </a:solidFill>
                  <a:latin typeface="HK Grotesk Light"/>
                </a:rPr>
                <a:t>Background</a:t>
              </a:r>
            </a:p>
            <a:p>
              <a:pPr>
                <a:lnSpc>
                  <a:spcPts val="3359"/>
                </a:lnSpc>
              </a:pPr>
              <a:r>
                <a:rPr lang="en-US" sz="2400" spc="60" dirty="0">
                  <a:solidFill>
                    <a:srgbClr val="000000"/>
                  </a:solidFill>
                  <a:latin typeface="HK Grotesk Light"/>
                </a:rPr>
                <a:t>Fixed Traffic Light Control System </a:t>
              </a:r>
            </a:p>
            <a:p>
              <a:pPr>
                <a:lnSpc>
                  <a:spcPts val="3359"/>
                </a:lnSpc>
              </a:pPr>
              <a:r>
                <a:rPr lang="en-US" sz="2400" spc="60" dirty="0">
                  <a:solidFill>
                    <a:srgbClr val="000000"/>
                  </a:solidFill>
                  <a:latin typeface="HK Grotesk Light"/>
                </a:rPr>
                <a:t>Reinforcement Learning model</a:t>
              </a:r>
            </a:p>
            <a:p>
              <a:pPr>
                <a:lnSpc>
                  <a:spcPts val="3359"/>
                </a:lnSpc>
              </a:pPr>
              <a:r>
                <a:rPr lang="en-US" sz="2400" spc="60" dirty="0">
                  <a:solidFill>
                    <a:srgbClr val="000000"/>
                  </a:solidFill>
                  <a:latin typeface="HK Grotesk Light"/>
                </a:rPr>
                <a:t>Model Environment</a:t>
              </a:r>
            </a:p>
            <a:p>
              <a:pPr>
                <a:lnSpc>
                  <a:spcPts val="3359"/>
                </a:lnSpc>
              </a:pPr>
              <a:r>
                <a:rPr lang="en-US" sz="2400" spc="60" dirty="0">
                  <a:solidFill>
                    <a:srgbClr val="000000"/>
                  </a:solidFill>
                  <a:latin typeface="HK Grotesk Light"/>
                </a:rPr>
                <a:t>Conclusion</a:t>
              </a:r>
            </a:p>
            <a:p>
              <a:pPr>
                <a:lnSpc>
                  <a:spcPts val="3359"/>
                </a:lnSpc>
              </a:pPr>
              <a:r>
                <a:rPr lang="en-US" sz="2400" spc="60" dirty="0">
                  <a:solidFill>
                    <a:srgbClr val="000000"/>
                  </a:solidFill>
                  <a:latin typeface="HK Grotesk Light"/>
                </a:rPr>
                <a:t>Opportunities</a:t>
              </a:r>
            </a:p>
            <a:p>
              <a:pPr>
                <a:lnSpc>
                  <a:spcPts val="3359"/>
                </a:lnSpc>
              </a:pPr>
              <a:r>
                <a:rPr lang="en-US" sz="2400" spc="60" dirty="0">
                  <a:solidFill>
                    <a:srgbClr val="000000"/>
                  </a:solidFill>
                  <a:latin typeface="HK Grotesk Light"/>
                </a:rPr>
                <a:t>Q&amp;A</a:t>
              </a:r>
            </a:p>
          </p:txBody>
        </p:sp>
      </p:grpSp>
      <p:sp>
        <p:nvSpPr>
          <p:cNvPr id="7" name="TextBox 7"/>
          <p:cNvSpPr txBox="1"/>
          <p:nvPr/>
        </p:nvSpPr>
        <p:spPr>
          <a:xfrm rot="-5400000">
            <a:off x="16931793" y="9466561"/>
            <a:ext cx="1358639" cy="278745"/>
          </a:xfrm>
          <a:prstGeom prst="rect">
            <a:avLst/>
          </a:prstGeom>
        </p:spPr>
        <p:txBody>
          <a:bodyPr lIns="0" tIns="0" rIns="0" bIns="0" rtlCol="0" anchor="t">
            <a:spAutoFit/>
          </a:bodyPr>
          <a:lstStyle/>
          <a:p>
            <a:pPr algn="ctr">
              <a:lnSpc>
                <a:spcPts val="2239"/>
              </a:lnSpc>
            </a:pPr>
            <a:r>
              <a:rPr lang="en-US" sz="1599" spc="127">
                <a:solidFill>
                  <a:srgbClr val="FFFFFF"/>
                </a:solidFill>
                <a:latin typeface="HK Grotesk Bold"/>
              </a:rPr>
              <a:t>02</a:t>
            </a:r>
          </a:p>
        </p:txBody>
      </p:sp>
      <p:sp>
        <p:nvSpPr>
          <p:cNvPr id="8" name="TextBox 8"/>
          <p:cNvSpPr txBox="1"/>
          <p:nvPr/>
        </p:nvSpPr>
        <p:spPr>
          <a:xfrm>
            <a:off x="2565992" y="1484010"/>
            <a:ext cx="5869020" cy="1780794"/>
          </a:xfrm>
          <a:prstGeom prst="rect">
            <a:avLst/>
          </a:prstGeom>
        </p:spPr>
        <p:txBody>
          <a:bodyPr lIns="0" tIns="0" rIns="0" bIns="0" rtlCol="0" anchor="t">
            <a:spAutoFit/>
          </a:bodyPr>
          <a:lstStyle/>
          <a:p>
            <a:pPr>
              <a:lnSpc>
                <a:spcPts val="6767"/>
              </a:lnSpc>
            </a:pPr>
            <a:r>
              <a:rPr lang="en-US" sz="7200" spc="64" dirty="0">
                <a:solidFill>
                  <a:srgbClr val="000342"/>
                </a:solidFill>
                <a:latin typeface="Vesper Libre Bold"/>
              </a:rPr>
              <a:t>Presentation Outline</a:t>
            </a:r>
          </a:p>
        </p:txBody>
      </p:sp>
      <p:grpSp>
        <p:nvGrpSpPr>
          <p:cNvPr id="9" name="Group 9"/>
          <p:cNvGrpSpPr/>
          <p:nvPr/>
        </p:nvGrpSpPr>
        <p:grpSpPr>
          <a:xfrm>
            <a:off x="13921498" y="1312560"/>
            <a:ext cx="932345" cy="148253"/>
            <a:chOff x="0" y="0"/>
            <a:chExt cx="3594100" cy="571500"/>
          </a:xfrm>
        </p:grpSpPr>
        <p:sp>
          <p:nvSpPr>
            <p:cNvPr id="10" name="Freeform 10"/>
            <p:cNvSpPr/>
            <p:nvPr/>
          </p:nvSpPr>
          <p:spPr>
            <a:xfrm>
              <a:off x="0" y="255270"/>
              <a:ext cx="3594100" cy="69850"/>
            </a:xfrm>
            <a:custGeom>
              <a:avLst/>
              <a:gdLst/>
              <a:ahLst/>
              <a:cxnLst/>
              <a:rect l="l" t="t" r="r" b="b"/>
              <a:pathLst>
                <a:path w="3594100" h="69850">
                  <a:moveTo>
                    <a:pt x="3303270" y="0"/>
                  </a:moveTo>
                  <a:lnTo>
                    <a:pt x="0" y="0"/>
                  </a:lnTo>
                  <a:lnTo>
                    <a:pt x="0" y="69850"/>
                  </a:lnTo>
                  <a:lnTo>
                    <a:pt x="3594100" y="69850"/>
                  </a:lnTo>
                  <a:lnTo>
                    <a:pt x="3594100" y="0"/>
                  </a:lnTo>
                  <a:close/>
                </a:path>
              </a:pathLst>
            </a:custGeom>
            <a:solidFill>
              <a:srgbClr val="DC3C4D"/>
            </a:solidFill>
          </p:spPr>
        </p:sp>
      </p:grpSp>
      <p:grpSp>
        <p:nvGrpSpPr>
          <p:cNvPr id="11" name="Group 11"/>
          <p:cNvGrpSpPr/>
          <p:nvPr/>
        </p:nvGrpSpPr>
        <p:grpSpPr>
          <a:xfrm rot="5400000">
            <a:off x="651183" y="8243855"/>
            <a:ext cx="1268746" cy="148253"/>
            <a:chOff x="0" y="0"/>
            <a:chExt cx="4890895" cy="571500"/>
          </a:xfrm>
        </p:grpSpPr>
        <p:sp>
          <p:nvSpPr>
            <p:cNvPr id="12" name="Freeform 12"/>
            <p:cNvSpPr/>
            <p:nvPr/>
          </p:nvSpPr>
          <p:spPr>
            <a:xfrm>
              <a:off x="0" y="255270"/>
              <a:ext cx="4890895" cy="69850"/>
            </a:xfrm>
            <a:custGeom>
              <a:avLst/>
              <a:gdLst/>
              <a:ahLst/>
              <a:cxnLst/>
              <a:rect l="l" t="t" r="r" b="b"/>
              <a:pathLst>
                <a:path w="4890895" h="69850">
                  <a:moveTo>
                    <a:pt x="4600065" y="0"/>
                  </a:moveTo>
                  <a:lnTo>
                    <a:pt x="0" y="0"/>
                  </a:lnTo>
                  <a:lnTo>
                    <a:pt x="0" y="69850"/>
                  </a:lnTo>
                  <a:lnTo>
                    <a:pt x="4890895" y="69850"/>
                  </a:lnTo>
                  <a:lnTo>
                    <a:pt x="4890895" y="0"/>
                  </a:lnTo>
                  <a:close/>
                </a:path>
              </a:pathLst>
            </a:custGeom>
            <a:solidFill>
              <a:srgbClr val="DC3C4D"/>
            </a:solidFill>
          </p:spPr>
        </p:sp>
      </p:grpSp>
      <p:grpSp>
        <p:nvGrpSpPr>
          <p:cNvPr id="13" name="Group 13"/>
          <p:cNvGrpSpPr/>
          <p:nvPr/>
        </p:nvGrpSpPr>
        <p:grpSpPr>
          <a:xfrm rot="5400000">
            <a:off x="4452442" y="4015336"/>
            <a:ext cx="10198128" cy="2232988"/>
            <a:chOff x="0" y="0"/>
            <a:chExt cx="43690120" cy="571500"/>
          </a:xfrm>
        </p:grpSpPr>
        <p:sp>
          <p:nvSpPr>
            <p:cNvPr id="14" name="Freeform 14"/>
            <p:cNvSpPr/>
            <p:nvPr/>
          </p:nvSpPr>
          <p:spPr>
            <a:xfrm>
              <a:off x="0" y="255270"/>
              <a:ext cx="43690121" cy="69850"/>
            </a:xfrm>
            <a:custGeom>
              <a:avLst/>
              <a:gdLst/>
              <a:ahLst/>
              <a:cxnLst/>
              <a:rect l="l" t="t" r="r" b="b"/>
              <a:pathLst>
                <a:path w="43690121" h="69850">
                  <a:moveTo>
                    <a:pt x="43399289" y="0"/>
                  </a:moveTo>
                  <a:lnTo>
                    <a:pt x="0" y="0"/>
                  </a:lnTo>
                  <a:lnTo>
                    <a:pt x="0" y="69850"/>
                  </a:lnTo>
                  <a:lnTo>
                    <a:pt x="43690121" y="69850"/>
                  </a:lnTo>
                  <a:lnTo>
                    <a:pt x="43690121" y="0"/>
                  </a:lnTo>
                  <a:close/>
                </a:path>
              </a:pathLst>
            </a:custGeom>
            <a:solidFill>
              <a:srgbClr val="F4F4F4"/>
            </a:solidFill>
          </p:spPr>
        </p:sp>
      </p:grpSp>
      <p:grpSp>
        <p:nvGrpSpPr>
          <p:cNvPr id="15" name="Group 15"/>
          <p:cNvGrpSpPr/>
          <p:nvPr/>
        </p:nvGrpSpPr>
        <p:grpSpPr>
          <a:xfrm rot="5400000">
            <a:off x="8524996" y="542569"/>
            <a:ext cx="1233392" cy="148253"/>
            <a:chOff x="0" y="0"/>
            <a:chExt cx="4754608" cy="571500"/>
          </a:xfrm>
        </p:grpSpPr>
        <p:sp>
          <p:nvSpPr>
            <p:cNvPr id="16" name="Freeform 16"/>
            <p:cNvSpPr/>
            <p:nvPr/>
          </p:nvSpPr>
          <p:spPr>
            <a:xfrm>
              <a:off x="0" y="255270"/>
              <a:ext cx="4754608" cy="69850"/>
            </a:xfrm>
            <a:custGeom>
              <a:avLst/>
              <a:gdLst/>
              <a:ahLst/>
              <a:cxnLst/>
              <a:rect l="l" t="t" r="r" b="b"/>
              <a:pathLst>
                <a:path w="4754608" h="69850">
                  <a:moveTo>
                    <a:pt x="4463778" y="0"/>
                  </a:moveTo>
                  <a:lnTo>
                    <a:pt x="0" y="0"/>
                  </a:lnTo>
                  <a:lnTo>
                    <a:pt x="0" y="69850"/>
                  </a:lnTo>
                  <a:lnTo>
                    <a:pt x="4754608" y="69850"/>
                  </a:lnTo>
                  <a:lnTo>
                    <a:pt x="4754608" y="0"/>
                  </a:lnTo>
                  <a:close/>
                </a:path>
              </a:pathLst>
            </a:custGeom>
            <a:solidFill>
              <a:srgbClr val="DC3C4D"/>
            </a:solidFill>
          </p:spPr>
        </p:sp>
      </p:grpSp>
      <p:grpSp>
        <p:nvGrpSpPr>
          <p:cNvPr id="17" name="Group 17"/>
          <p:cNvGrpSpPr/>
          <p:nvPr/>
        </p:nvGrpSpPr>
        <p:grpSpPr>
          <a:xfrm rot="5400000">
            <a:off x="8517090" y="9650520"/>
            <a:ext cx="1233392" cy="148253"/>
            <a:chOff x="0" y="0"/>
            <a:chExt cx="4754608" cy="571500"/>
          </a:xfrm>
        </p:grpSpPr>
        <p:sp>
          <p:nvSpPr>
            <p:cNvPr id="18" name="Freeform 18"/>
            <p:cNvSpPr/>
            <p:nvPr/>
          </p:nvSpPr>
          <p:spPr>
            <a:xfrm>
              <a:off x="0" y="255270"/>
              <a:ext cx="4754608" cy="69850"/>
            </a:xfrm>
            <a:custGeom>
              <a:avLst/>
              <a:gdLst/>
              <a:ahLst/>
              <a:cxnLst/>
              <a:rect l="l" t="t" r="r" b="b"/>
              <a:pathLst>
                <a:path w="4754608" h="69850">
                  <a:moveTo>
                    <a:pt x="4463778" y="0"/>
                  </a:moveTo>
                  <a:lnTo>
                    <a:pt x="0" y="0"/>
                  </a:lnTo>
                  <a:lnTo>
                    <a:pt x="0" y="69850"/>
                  </a:lnTo>
                  <a:lnTo>
                    <a:pt x="4754608" y="69850"/>
                  </a:lnTo>
                  <a:lnTo>
                    <a:pt x="4754608" y="0"/>
                  </a:lnTo>
                  <a:close/>
                </a:path>
              </a:pathLst>
            </a:custGeom>
            <a:solidFill>
              <a:srgbClr val="DC3C4D"/>
            </a:solidFill>
          </p:spPr>
        </p:sp>
      </p:grpSp>
      <p:sp>
        <p:nvSpPr>
          <p:cNvPr id="19" name="TextBox 19"/>
          <p:cNvSpPr txBox="1"/>
          <p:nvPr/>
        </p:nvSpPr>
        <p:spPr>
          <a:xfrm rot="-5400000">
            <a:off x="14795943" y="4151358"/>
            <a:ext cx="5630338" cy="278745"/>
          </a:xfrm>
          <a:prstGeom prst="rect">
            <a:avLst/>
          </a:prstGeom>
        </p:spPr>
        <p:txBody>
          <a:bodyPr lIns="0" tIns="0" rIns="0" bIns="0" rtlCol="0" anchor="t">
            <a:spAutoFit/>
          </a:bodyPr>
          <a:lstStyle/>
          <a:p>
            <a:pPr algn="r">
              <a:lnSpc>
                <a:spcPts val="2239"/>
              </a:lnSpc>
            </a:pPr>
            <a:r>
              <a:rPr lang="en-US" sz="1599" spc="127" dirty="0">
                <a:solidFill>
                  <a:srgbClr val="FFFFFF"/>
                </a:solidFill>
                <a:latin typeface="HK Grotesk Bold"/>
              </a:rPr>
              <a:t>TEAM LANSDOWNE</a:t>
            </a:r>
          </a:p>
        </p:txBody>
      </p:sp>
      <p:pic>
        <p:nvPicPr>
          <p:cNvPr id="20" name="Picture 5">
            <a:extLst>
              <a:ext uri="{FF2B5EF4-FFF2-40B4-BE49-F238E27FC236}">
                <a16:creationId xmlns:a16="http://schemas.microsoft.com/office/drawing/2014/main" id="{6D9F21D6-ED9C-8A4A-B224-F8A805AE5EA8}"/>
              </a:ext>
            </a:extLst>
          </p:cNvPr>
          <p:cNvPicPr>
            <a:picLocks noChangeAspect="1"/>
          </p:cNvPicPr>
          <p:nvPr/>
        </p:nvPicPr>
        <p:blipFill>
          <a:blip r:embed="rId3"/>
          <a:srcRect l="4640" r="4640"/>
          <a:stretch>
            <a:fillRect/>
          </a:stretch>
        </p:blipFill>
        <p:spPr>
          <a:xfrm>
            <a:off x="9316604" y="-27133"/>
            <a:ext cx="6356565" cy="1036847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435241" y="1390726"/>
            <a:ext cx="5672154" cy="1366400"/>
          </a:xfrm>
          <a:prstGeom prst="rect">
            <a:avLst/>
          </a:prstGeom>
        </p:spPr>
        <p:txBody>
          <a:bodyPr lIns="0" tIns="0" rIns="0" bIns="0" rtlCol="0" anchor="t">
            <a:spAutoFit/>
          </a:bodyPr>
          <a:lstStyle/>
          <a:p>
            <a:pPr>
              <a:lnSpc>
                <a:spcPts val="5304"/>
              </a:lnSpc>
            </a:pPr>
            <a:r>
              <a:rPr lang="en-US" sz="4600" spc="45" dirty="0">
                <a:solidFill>
                  <a:srgbClr val="000000"/>
                </a:solidFill>
                <a:latin typeface="Vesper Libre Bold"/>
              </a:rPr>
              <a:t>A Brief Background</a:t>
            </a:r>
          </a:p>
          <a:p>
            <a:pPr>
              <a:lnSpc>
                <a:spcPts val="5304"/>
              </a:lnSpc>
            </a:pPr>
            <a:endParaRPr lang="en-US" sz="4600" spc="45" dirty="0">
              <a:solidFill>
                <a:srgbClr val="000000"/>
              </a:solidFill>
              <a:latin typeface="Vesper Libre Bold"/>
            </a:endParaRPr>
          </a:p>
        </p:txBody>
      </p:sp>
      <p:grpSp>
        <p:nvGrpSpPr>
          <p:cNvPr id="3" name="Group 3"/>
          <p:cNvGrpSpPr/>
          <p:nvPr/>
        </p:nvGrpSpPr>
        <p:grpSpPr>
          <a:xfrm>
            <a:off x="17002778" y="7661402"/>
            <a:ext cx="1285222" cy="2625598"/>
            <a:chOff x="0" y="0"/>
            <a:chExt cx="263683" cy="538681"/>
          </a:xfrm>
        </p:grpSpPr>
        <p:sp>
          <p:nvSpPr>
            <p:cNvPr id="4" name="Freeform 4"/>
            <p:cNvSpPr/>
            <p:nvPr/>
          </p:nvSpPr>
          <p:spPr>
            <a:xfrm>
              <a:off x="0" y="0"/>
              <a:ext cx="263682" cy="538680"/>
            </a:xfrm>
            <a:custGeom>
              <a:avLst/>
              <a:gdLst/>
              <a:ahLst/>
              <a:cxnLst/>
              <a:rect l="l" t="t" r="r" b="b"/>
              <a:pathLst>
                <a:path w="263682" h="538680">
                  <a:moveTo>
                    <a:pt x="0" y="0"/>
                  </a:moveTo>
                  <a:lnTo>
                    <a:pt x="263682" y="0"/>
                  </a:lnTo>
                  <a:lnTo>
                    <a:pt x="263682" y="538680"/>
                  </a:lnTo>
                  <a:lnTo>
                    <a:pt x="0" y="538680"/>
                  </a:lnTo>
                  <a:close/>
                </a:path>
              </a:pathLst>
            </a:custGeom>
            <a:solidFill>
              <a:srgbClr val="000342"/>
            </a:solidFill>
          </p:spPr>
        </p:sp>
      </p:grpSp>
      <p:sp>
        <p:nvSpPr>
          <p:cNvPr id="7" name="TextBox 7"/>
          <p:cNvSpPr txBox="1"/>
          <p:nvPr/>
        </p:nvSpPr>
        <p:spPr>
          <a:xfrm>
            <a:off x="10391953" y="2473639"/>
            <a:ext cx="5672154" cy="7395551"/>
          </a:xfrm>
          <a:prstGeom prst="rect">
            <a:avLst/>
          </a:prstGeom>
        </p:spPr>
        <p:txBody>
          <a:bodyPr lIns="0" tIns="0" rIns="0" bIns="0" rtlCol="0" anchor="t">
            <a:spAutoFit/>
          </a:bodyPr>
          <a:lstStyle/>
          <a:p>
            <a:pPr>
              <a:lnSpc>
                <a:spcPts val="3360"/>
              </a:lnSpc>
            </a:pPr>
            <a:r>
              <a:rPr lang="en-US" sz="2400" spc="60" dirty="0">
                <a:solidFill>
                  <a:srgbClr val="000000"/>
                </a:solidFill>
                <a:latin typeface="HK Grotesk Light"/>
              </a:rPr>
              <a:t>The designed function of traffic light is to allow moto vehicles and pedestrians move smoothly and safely. The first automated traffic control system is made in 1954 and used in Toronto.</a:t>
            </a:r>
          </a:p>
          <a:p>
            <a:pPr>
              <a:lnSpc>
                <a:spcPts val="3360"/>
              </a:lnSpc>
            </a:pPr>
            <a:r>
              <a:rPr lang="en-US" sz="2400" spc="60" dirty="0">
                <a:solidFill>
                  <a:srgbClr val="000000"/>
                </a:solidFill>
                <a:latin typeface="HK Grotesk Light"/>
              </a:rPr>
              <a:t>Traffic congestion is rising in cities around the world. The impacts are significant. </a:t>
            </a:r>
            <a:br>
              <a:rPr lang="en-US" sz="2400" spc="60" dirty="0">
                <a:solidFill>
                  <a:srgbClr val="000000"/>
                </a:solidFill>
                <a:latin typeface="HK Grotesk Light"/>
              </a:rPr>
            </a:br>
            <a:br>
              <a:rPr lang="en-US" sz="2400" spc="60" dirty="0">
                <a:solidFill>
                  <a:srgbClr val="000000"/>
                </a:solidFill>
                <a:latin typeface="HK Grotesk Light"/>
              </a:rPr>
            </a:br>
            <a:r>
              <a:rPr lang="en-US" sz="2400" spc="60" dirty="0">
                <a:solidFill>
                  <a:srgbClr val="000000"/>
                </a:solidFill>
                <a:latin typeface="HK Grotesk Light"/>
              </a:rPr>
              <a:t>INRIX, location-based data and analytics company assesses that traffic jam cost commuters about $305 billion in 2017 due to wasted fuel, lost time and the increased cost of transporting goods through congested areas. This leads to the importance of improve traffic conditions.</a:t>
            </a:r>
          </a:p>
        </p:txBody>
      </p:sp>
      <p:grpSp>
        <p:nvGrpSpPr>
          <p:cNvPr id="8" name="Group 8"/>
          <p:cNvGrpSpPr/>
          <p:nvPr/>
        </p:nvGrpSpPr>
        <p:grpSpPr>
          <a:xfrm>
            <a:off x="-14644" y="7679558"/>
            <a:ext cx="9159590" cy="2635197"/>
            <a:chOff x="0" y="0"/>
            <a:chExt cx="3150421" cy="906370"/>
          </a:xfrm>
        </p:grpSpPr>
        <p:sp>
          <p:nvSpPr>
            <p:cNvPr id="9" name="Freeform 9"/>
            <p:cNvSpPr/>
            <p:nvPr/>
          </p:nvSpPr>
          <p:spPr>
            <a:xfrm>
              <a:off x="0" y="0"/>
              <a:ext cx="3150421" cy="906370"/>
            </a:xfrm>
            <a:custGeom>
              <a:avLst/>
              <a:gdLst/>
              <a:ahLst/>
              <a:cxnLst/>
              <a:rect l="l" t="t" r="r" b="b"/>
              <a:pathLst>
                <a:path w="3150421" h="906370">
                  <a:moveTo>
                    <a:pt x="0" y="0"/>
                  </a:moveTo>
                  <a:lnTo>
                    <a:pt x="3150421" y="0"/>
                  </a:lnTo>
                  <a:lnTo>
                    <a:pt x="3150421" y="906370"/>
                  </a:lnTo>
                  <a:lnTo>
                    <a:pt x="0" y="906370"/>
                  </a:lnTo>
                  <a:close/>
                </a:path>
              </a:pathLst>
            </a:custGeom>
            <a:solidFill>
              <a:srgbClr val="000342"/>
            </a:solidFill>
          </p:spPr>
        </p:sp>
      </p:grpSp>
      <p:grpSp>
        <p:nvGrpSpPr>
          <p:cNvPr id="10" name="Group 10"/>
          <p:cNvGrpSpPr/>
          <p:nvPr/>
        </p:nvGrpSpPr>
        <p:grpSpPr>
          <a:xfrm rot="5400000">
            <a:off x="-4163011" y="5355845"/>
            <a:ext cx="10899304" cy="148253"/>
            <a:chOff x="0" y="0"/>
            <a:chExt cx="42015778" cy="571500"/>
          </a:xfrm>
        </p:grpSpPr>
        <p:sp>
          <p:nvSpPr>
            <p:cNvPr id="11" name="Freeform 11"/>
            <p:cNvSpPr/>
            <p:nvPr/>
          </p:nvSpPr>
          <p:spPr>
            <a:xfrm>
              <a:off x="0" y="255270"/>
              <a:ext cx="42015780" cy="69850"/>
            </a:xfrm>
            <a:custGeom>
              <a:avLst/>
              <a:gdLst/>
              <a:ahLst/>
              <a:cxnLst/>
              <a:rect l="l" t="t" r="r" b="b"/>
              <a:pathLst>
                <a:path w="42015780" h="69850">
                  <a:moveTo>
                    <a:pt x="41724948" y="0"/>
                  </a:moveTo>
                  <a:lnTo>
                    <a:pt x="0" y="0"/>
                  </a:lnTo>
                  <a:lnTo>
                    <a:pt x="0" y="69850"/>
                  </a:lnTo>
                  <a:lnTo>
                    <a:pt x="42015780" y="69850"/>
                  </a:lnTo>
                  <a:lnTo>
                    <a:pt x="42015780" y="0"/>
                  </a:lnTo>
                  <a:close/>
                </a:path>
              </a:pathLst>
            </a:custGeom>
            <a:solidFill>
              <a:srgbClr val="F4F4F4"/>
            </a:solidFill>
          </p:spPr>
        </p:sp>
      </p:grpSp>
      <p:grpSp>
        <p:nvGrpSpPr>
          <p:cNvPr id="12" name="Group 12"/>
          <p:cNvGrpSpPr/>
          <p:nvPr/>
        </p:nvGrpSpPr>
        <p:grpSpPr>
          <a:xfrm rot="5400000">
            <a:off x="643488" y="8249548"/>
            <a:ext cx="1286306" cy="148253"/>
            <a:chOff x="0" y="0"/>
            <a:chExt cx="4958587" cy="571500"/>
          </a:xfrm>
        </p:grpSpPr>
        <p:sp>
          <p:nvSpPr>
            <p:cNvPr id="13" name="Freeform 13"/>
            <p:cNvSpPr/>
            <p:nvPr/>
          </p:nvSpPr>
          <p:spPr>
            <a:xfrm>
              <a:off x="0" y="255270"/>
              <a:ext cx="4958587" cy="69850"/>
            </a:xfrm>
            <a:custGeom>
              <a:avLst/>
              <a:gdLst/>
              <a:ahLst/>
              <a:cxnLst/>
              <a:rect l="l" t="t" r="r" b="b"/>
              <a:pathLst>
                <a:path w="4958587" h="69850">
                  <a:moveTo>
                    <a:pt x="4667757" y="0"/>
                  </a:moveTo>
                  <a:lnTo>
                    <a:pt x="0" y="0"/>
                  </a:lnTo>
                  <a:lnTo>
                    <a:pt x="0" y="69850"/>
                  </a:lnTo>
                  <a:lnTo>
                    <a:pt x="4958587" y="69850"/>
                  </a:lnTo>
                  <a:lnTo>
                    <a:pt x="4958587" y="0"/>
                  </a:lnTo>
                  <a:close/>
                </a:path>
              </a:pathLst>
            </a:custGeom>
            <a:solidFill>
              <a:srgbClr val="DC3C4D"/>
            </a:solidFill>
          </p:spPr>
        </p:sp>
      </p:grpSp>
      <p:grpSp>
        <p:nvGrpSpPr>
          <p:cNvPr id="14" name="Group 14"/>
          <p:cNvGrpSpPr/>
          <p:nvPr/>
        </p:nvGrpSpPr>
        <p:grpSpPr>
          <a:xfrm rot="5400000">
            <a:off x="11335955" y="5310125"/>
            <a:ext cx="11333645" cy="148253"/>
            <a:chOff x="0" y="0"/>
            <a:chExt cx="43690120" cy="571500"/>
          </a:xfrm>
        </p:grpSpPr>
        <p:sp>
          <p:nvSpPr>
            <p:cNvPr id="15" name="Freeform 15"/>
            <p:cNvSpPr/>
            <p:nvPr/>
          </p:nvSpPr>
          <p:spPr>
            <a:xfrm>
              <a:off x="0" y="255270"/>
              <a:ext cx="43690121" cy="69850"/>
            </a:xfrm>
            <a:custGeom>
              <a:avLst/>
              <a:gdLst/>
              <a:ahLst/>
              <a:cxnLst/>
              <a:rect l="l" t="t" r="r" b="b"/>
              <a:pathLst>
                <a:path w="43690121" h="69850">
                  <a:moveTo>
                    <a:pt x="43399289" y="0"/>
                  </a:moveTo>
                  <a:lnTo>
                    <a:pt x="0" y="0"/>
                  </a:lnTo>
                  <a:lnTo>
                    <a:pt x="0" y="69850"/>
                  </a:lnTo>
                  <a:lnTo>
                    <a:pt x="43690121" y="69850"/>
                  </a:lnTo>
                  <a:lnTo>
                    <a:pt x="43690121" y="0"/>
                  </a:lnTo>
                  <a:close/>
                </a:path>
              </a:pathLst>
            </a:custGeom>
            <a:solidFill>
              <a:srgbClr val="F4F4F4"/>
            </a:solidFill>
          </p:spPr>
        </p:sp>
      </p:grpSp>
      <p:grpSp>
        <p:nvGrpSpPr>
          <p:cNvPr id="16" name="Group 16"/>
          <p:cNvGrpSpPr/>
          <p:nvPr/>
        </p:nvGrpSpPr>
        <p:grpSpPr>
          <a:xfrm rot="5400000">
            <a:off x="8215951" y="9539203"/>
            <a:ext cx="1395624" cy="148253"/>
            <a:chOff x="0" y="0"/>
            <a:chExt cx="5379998" cy="571500"/>
          </a:xfrm>
        </p:grpSpPr>
        <p:sp>
          <p:nvSpPr>
            <p:cNvPr id="17" name="Freeform 17"/>
            <p:cNvSpPr/>
            <p:nvPr/>
          </p:nvSpPr>
          <p:spPr>
            <a:xfrm>
              <a:off x="0" y="255270"/>
              <a:ext cx="5379998" cy="69850"/>
            </a:xfrm>
            <a:custGeom>
              <a:avLst/>
              <a:gdLst/>
              <a:ahLst/>
              <a:cxnLst/>
              <a:rect l="l" t="t" r="r" b="b"/>
              <a:pathLst>
                <a:path w="5379998" h="69850">
                  <a:moveTo>
                    <a:pt x="5089168" y="0"/>
                  </a:moveTo>
                  <a:lnTo>
                    <a:pt x="0" y="0"/>
                  </a:lnTo>
                  <a:lnTo>
                    <a:pt x="0" y="69850"/>
                  </a:lnTo>
                  <a:lnTo>
                    <a:pt x="5379998" y="69850"/>
                  </a:lnTo>
                  <a:lnTo>
                    <a:pt x="5379998" y="0"/>
                  </a:lnTo>
                  <a:close/>
                </a:path>
              </a:pathLst>
            </a:custGeom>
            <a:solidFill>
              <a:srgbClr val="FFFFFF"/>
            </a:solidFill>
            <a:ln>
              <a:solidFill>
                <a:srgbClr val="000000"/>
              </a:solidFill>
            </a:ln>
          </p:spPr>
        </p:sp>
      </p:grpSp>
      <p:grpSp>
        <p:nvGrpSpPr>
          <p:cNvPr id="18" name="Group 18"/>
          <p:cNvGrpSpPr/>
          <p:nvPr/>
        </p:nvGrpSpPr>
        <p:grpSpPr>
          <a:xfrm rot="5400000">
            <a:off x="8507418" y="510189"/>
            <a:ext cx="1233392" cy="148253"/>
            <a:chOff x="0" y="0"/>
            <a:chExt cx="4754608" cy="571500"/>
          </a:xfrm>
        </p:grpSpPr>
        <p:sp>
          <p:nvSpPr>
            <p:cNvPr id="19" name="Freeform 19"/>
            <p:cNvSpPr/>
            <p:nvPr/>
          </p:nvSpPr>
          <p:spPr>
            <a:xfrm>
              <a:off x="0" y="255270"/>
              <a:ext cx="4754608" cy="69850"/>
            </a:xfrm>
            <a:custGeom>
              <a:avLst/>
              <a:gdLst/>
              <a:ahLst/>
              <a:cxnLst/>
              <a:rect l="l" t="t" r="r" b="b"/>
              <a:pathLst>
                <a:path w="4754608" h="69850">
                  <a:moveTo>
                    <a:pt x="4463778" y="0"/>
                  </a:moveTo>
                  <a:lnTo>
                    <a:pt x="0" y="0"/>
                  </a:lnTo>
                  <a:lnTo>
                    <a:pt x="0" y="69850"/>
                  </a:lnTo>
                  <a:lnTo>
                    <a:pt x="4754608" y="69850"/>
                  </a:lnTo>
                  <a:lnTo>
                    <a:pt x="4754608" y="0"/>
                  </a:lnTo>
                  <a:close/>
                </a:path>
              </a:pathLst>
            </a:custGeom>
            <a:solidFill>
              <a:srgbClr val="DC3C4D"/>
            </a:solidFill>
          </p:spPr>
        </p:sp>
      </p:grpSp>
      <p:grpSp>
        <p:nvGrpSpPr>
          <p:cNvPr id="20" name="Group 20"/>
          <p:cNvGrpSpPr/>
          <p:nvPr/>
        </p:nvGrpSpPr>
        <p:grpSpPr>
          <a:xfrm rot="5400000">
            <a:off x="8363287" y="9603989"/>
            <a:ext cx="1233392" cy="148253"/>
            <a:chOff x="0" y="0"/>
            <a:chExt cx="4754608" cy="571500"/>
          </a:xfrm>
        </p:grpSpPr>
        <p:sp>
          <p:nvSpPr>
            <p:cNvPr id="21" name="Freeform 21"/>
            <p:cNvSpPr/>
            <p:nvPr/>
          </p:nvSpPr>
          <p:spPr>
            <a:xfrm>
              <a:off x="0" y="255270"/>
              <a:ext cx="4754608" cy="69850"/>
            </a:xfrm>
            <a:custGeom>
              <a:avLst/>
              <a:gdLst/>
              <a:ahLst/>
              <a:cxnLst/>
              <a:rect l="l" t="t" r="r" b="b"/>
              <a:pathLst>
                <a:path w="4754608" h="69850">
                  <a:moveTo>
                    <a:pt x="4463778" y="0"/>
                  </a:moveTo>
                  <a:lnTo>
                    <a:pt x="0" y="0"/>
                  </a:lnTo>
                  <a:lnTo>
                    <a:pt x="0" y="69850"/>
                  </a:lnTo>
                  <a:lnTo>
                    <a:pt x="4754608" y="69850"/>
                  </a:lnTo>
                  <a:lnTo>
                    <a:pt x="4754608" y="0"/>
                  </a:lnTo>
                  <a:close/>
                </a:path>
              </a:pathLst>
            </a:custGeom>
            <a:solidFill>
              <a:srgbClr val="DC3C4D"/>
            </a:solidFill>
          </p:spPr>
        </p:sp>
      </p:grpSp>
      <p:sp>
        <p:nvSpPr>
          <p:cNvPr id="22" name="TextBox 22"/>
          <p:cNvSpPr txBox="1"/>
          <p:nvPr/>
        </p:nvSpPr>
        <p:spPr>
          <a:xfrm rot="-5400000">
            <a:off x="16931793" y="9466561"/>
            <a:ext cx="1358639" cy="278745"/>
          </a:xfrm>
          <a:prstGeom prst="rect">
            <a:avLst/>
          </a:prstGeom>
        </p:spPr>
        <p:txBody>
          <a:bodyPr lIns="0" tIns="0" rIns="0" bIns="0" rtlCol="0" anchor="t">
            <a:spAutoFit/>
          </a:bodyPr>
          <a:lstStyle/>
          <a:p>
            <a:pPr algn="ctr">
              <a:lnSpc>
                <a:spcPts val="2239"/>
              </a:lnSpc>
            </a:pPr>
            <a:r>
              <a:rPr lang="en-US" sz="1599" spc="127">
                <a:solidFill>
                  <a:srgbClr val="FFFFFF"/>
                </a:solidFill>
                <a:latin typeface="HK Grotesk Bold"/>
              </a:rPr>
              <a:t>03</a:t>
            </a:r>
          </a:p>
        </p:txBody>
      </p:sp>
      <p:sp>
        <p:nvSpPr>
          <p:cNvPr id="23" name="TextBox 23"/>
          <p:cNvSpPr txBox="1"/>
          <p:nvPr/>
        </p:nvSpPr>
        <p:spPr>
          <a:xfrm rot="-5400000">
            <a:off x="14795943" y="4151358"/>
            <a:ext cx="5630338" cy="278745"/>
          </a:xfrm>
          <a:prstGeom prst="rect">
            <a:avLst/>
          </a:prstGeom>
        </p:spPr>
        <p:txBody>
          <a:bodyPr lIns="0" tIns="0" rIns="0" bIns="0" rtlCol="0" anchor="t">
            <a:spAutoFit/>
          </a:bodyPr>
          <a:lstStyle/>
          <a:p>
            <a:pPr algn="r">
              <a:lnSpc>
                <a:spcPts val="2239"/>
              </a:lnSpc>
            </a:pPr>
            <a:r>
              <a:rPr lang="en-US" sz="1599" spc="127" dirty="0">
                <a:solidFill>
                  <a:srgbClr val="DC3C4D"/>
                </a:solidFill>
                <a:latin typeface="HK Grotesk Bold"/>
              </a:rPr>
              <a:t>TEAM LANSDOWNE</a:t>
            </a:r>
          </a:p>
        </p:txBody>
      </p:sp>
      <p:pic>
        <p:nvPicPr>
          <p:cNvPr id="24" name="Picture 11">
            <a:extLst>
              <a:ext uri="{FF2B5EF4-FFF2-40B4-BE49-F238E27FC236}">
                <a16:creationId xmlns:a16="http://schemas.microsoft.com/office/drawing/2014/main" id="{F8CD8257-77EA-9546-9601-7E5BE841903D}"/>
              </a:ext>
            </a:extLst>
          </p:cNvPr>
          <p:cNvPicPr>
            <a:picLocks noChangeAspect="1"/>
          </p:cNvPicPr>
          <p:nvPr/>
        </p:nvPicPr>
        <p:blipFill>
          <a:blip r:embed="rId3"/>
          <a:srcRect l="14788" r="14788"/>
          <a:stretch>
            <a:fillRect/>
          </a:stretch>
        </p:blipFill>
        <p:spPr>
          <a:xfrm>
            <a:off x="-21605" y="0"/>
            <a:ext cx="9122486" cy="766140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t="32366" r="20597" b="9362"/>
          <a:stretch>
            <a:fillRect/>
          </a:stretch>
        </p:blipFill>
        <p:spPr>
          <a:xfrm>
            <a:off x="0" y="-12859"/>
            <a:ext cx="18341156" cy="8950853"/>
          </a:xfrm>
          <a:prstGeom prst="rect">
            <a:avLst/>
          </a:prstGeom>
        </p:spPr>
      </p:pic>
      <p:grpSp>
        <p:nvGrpSpPr>
          <p:cNvPr id="3" name="Group 3"/>
          <p:cNvGrpSpPr/>
          <p:nvPr/>
        </p:nvGrpSpPr>
        <p:grpSpPr>
          <a:xfrm>
            <a:off x="2597364" y="1830820"/>
            <a:ext cx="13093272" cy="8456180"/>
            <a:chOff x="0" y="0"/>
            <a:chExt cx="4503403" cy="2908485"/>
          </a:xfrm>
        </p:grpSpPr>
        <p:sp>
          <p:nvSpPr>
            <p:cNvPr id="4" name="Freeform 4"/>
            <p:cNvSpPr/>
            <p:nvPr/>
          </p:nvSpPr>
          <p:spPr>
            <a:xfrm>
              <a:off x="0" y="0"/>
              <a:ext cx="4503403" cy="2908485"/>
            </a:xfrm>
            <a:custGeom>
              <a:avLst/>
              <a:gdLst/>
              <a:ahLst/>
              <a:cxnLst/>
              <a:rect l="l" t="t" r="r" b="b"/>
              <a:pathLst>
                <a:path w="4503403" h="2908485">
                  <a:moveTo>
                    <a:pt x="0" y="0"/>
                  </a:moveTo>
                  <a:lnTo>
                    <a:pt x="4503403" y="0"/>
                  </a:lnTo>
                  <a:lnTo>
                    <a:pt x="4503403" y="2908485"/>
                  </a:lnTo>
                  <a:lnTo>
                    <a:pt x="0" y="2908485"/>
                  </a:lnTo>
                  <a:close/>
                </a:path>
              </a:pathLst>
            </a:custGeom>
            <a:solidFill>
              <a:srgbClr val="000342"/>
            </a:solidFill>
          </p:spPr>
          <p:txBody>
            <a:bodyPr/>
            <a:lstStyle/>
            <a:p>
              <a:endParaRPr lang="en-US" dirty="0"/>
            </a:p>
          </p:txBody>
        </p:sp>
      </p:grpSp>
      <p:grpSp>
        <p:nvGrpSpPr>
          <p:cNvPr id="5" name="Group 5"/>
          <p:cNvGrpSpPr/>
          <p:nvPr/>
        </p:nvGrpSpPr>
        <p:grpSpPr>
          <a:xfrm rot="5400000">
            <a:off x="8458593" y="937035"/>
            <a:ext cx="1268746" cy="148253"/>
            <a:chOff x="0" y="0"/>
            <a:chExt cx="4890895" cy="571500"/>
          </a:xfrm>
        </p:grpSpPr>
        <p:sp>
          <p:nvSpPr>
            <p:cNvPr id="6" name="Freeform 6"/>
            <p:cNvSpPr/>
            <p:nvPr/>
          </p:nvSpPr>
          <p:spPr>
            <a:xfrm>
              <a:off x="0" y="255270"/>
              <a:ext cx="4890895" cy="69850"/>
            </a:xfrm>
            <a:custGeom>
              <a:avLst/>
              <a:gdLst/>
              <a:ahLst/>
              <a:cxnLst/>
              <a:rect l="l" t="t" r="r" b="b"/>
              <a:pathLst>
                <a:path w="4890895" h="69850">
                  <a:moveTo>
                    <a:pt x="4600065" y="0"/>
                  </a:moveTo>
                  <a:lnTo>
                    <a:pt x="0" y="0"/>
                  </a:lnTo>
                  <a:lnTo>
                    <a:pt x="0" y="69850"/>
                  </a:lnTo>
                  <a:lnTo>
                    <a:pt x="4890895" y="69850"/>
                  </a:lnTo>
                  <a:lnTo>
                    <a:pt x="4890895" y="0"/>
                  </a:lnTo>
                  <a:close/>
                </a:path>
              </a:pathLst>
            </a:custGeom>
            <a:solidFill>
              <a:srgbClr val="FFFFFF"/>
            </a:solidFill>
            <a:ln>
              <a:solidFill>
                <a:srgbClr val="000000"/>
              </a:solidFill>
            </a:ln>
          </p:spPr>
        </p:sp>
      </p:grpSp>
      <p:grpSp>
        <p:nvGrpSpPr>
          <p:cNvPr id="7" name="Group 7"/>
          <p:cNvGrpSpPr/>
          <p:nvPr/>
        </p:nvGrpSpPr>
        <p:grpSpPr>
          <a:xfrm>
            <a:off x="3610791" y="2731778"/>
            <a:ext cx="4353362" cy="4767510"/>
            <a:chOff x="38343" y="-1995172"/>
            <a:chExt cx="5663301" cy="2717632"/>
          </a:xfrm>
        </p:grpSpPr>
        <p:sp>
          <p:nvSpPr>
            <p:cNvPr id="9" name="TextBox 9"/>
            <p:cNvSpPr txBox="1"/>
            <p:nvPr/>
          </p:nvSpPr>
          <p:spPr>
            <a:xfrm>
              <a:off x="320311" y="-1995172"/>
              <a:ext cx="5381333" cy="652389"/>
            </a:xfrm>
            <a:prstGeom prst="rect">
              <a:avLst/>
            </a:prstGeom>
          </p:spPr>
          <p:txBody>
            <a:bodyPr lIns="0" tIns="0" rIns="0" bIns="0" rtlCol="0" anchor="t">
              <a:spAutoFit/>
            </a:bodyPr>
            <a:lstStyle/>
            <a:p>
              <a:pPr algn="ctr">
                <a:lnSpc>
                  <a:spcPts val="4479"/>
                </a:lnSpc>
              </a:pPr>
              <a:r>
                <a:rPr lang="en-US" sz="3500" dirty="0">
                  <a:solidFill>
                    <a:srgbClr val="FFFFFF"/>
                  </a:solidFill>
                  <a:latin typeface="HK Grotesk Medium"/>
                </a:rPr>
                <a:t>Fixed Traffic Light Control System </a:t>
              </a:r>
            </a:p>
          </p:txBody>
        </p:sp>
        <p:sp>
          <p:nvSpPr>
            <p:cNvPr id="10" name="TextBox 10"/>
            <p:cNvSpPr txBox="1"/>
            <p:nvPr/>
          </p:nvSpPr>
          <p:spPr>
            <a:xfrm>
              <a:off x="38343" y="-769861"/>
              <a:ext cx="5381333" cy="1492321"/>
            </a:xfrm>
            <a:prstGeom prst="rect">
              <a:avLst/>
            </a:prstGeom>
          </p:spPr>
          <p:txBody>
            <a:bodyPr lIns="0" tIns="0" rIns="0" bIns="0" rtlCol="0" anchor="t">
              <a:spAutoFit/>
            </a:bodyPr>
            <a:lstStyle/>
            <a:p>
              <a:pPr marL="342900" indent="-342900">
                <a:lnSpc>
                  <a:spcPts val="2940"/>
                </a:lnSpc>
                <a:buFont typeface="Arial" panose="020B0604020202020204" pitchFamily="34" charset="0"/>
                <a:buChar char="•"/>
              </a:pPr>
              <a:r>
                <a:rPr lang="en-US" sz="2800" dirty="0">
                  <a:solidFill>
                    <a:srgbClr val="FFFFFF"/>
                  </a:solidFill>
                  <a:latin typeface="HK Grotesk Bold"/>
                </a:rPr>
                <a:t>Fix seconds of wait time at the light</a:t>
              </a:r>
            </a:p>
            <a:p>
              <a:pPr marL="342900" indent="-342900">
                <a:lnSpc>
                  <a:spcPts val="2940"/>
                </a:lnSpc>
                <a:buFont typeface="Arial" panose="020B0604020202020204" pitchFamily="34" charset="0"/>
                <a:buChar char="•"/>
              </a:pPr>
              <a:endParaRPr lang="en-US" sz="2800" dirty="0">
                <a:solidFill>
                  <a:srgbClr val="FFFFFF"/>
                </a:solidFill>
                <a:latin typeface="HK Grotesk Bold"/>
              </a:endParaRPr>
            </a:p>
            <a:p>
              <a:pPr marL="342900" indent="-342900">
                <a:lnSpc>
                  <a:spcPts val="2940"/>
                </a:lnSpc>
                <a:buFont typeface="Arial" panose="020B0604020202020204" pitchFamily="34" charset="0"/>
                <a:buChar char="•"/>
              </a:pPr>
              <a:r>
                <a:rPr lang="en-US" sz="2800" dirty="0">
                  <a:solidFill>
                    <a:srgbClr val="FFFFFF"/>
                  </a:solidFill>
                  <a:latin typeface="HK Grotesk Bold"/>
                </a:rPr>
                <a:t>System does not adjust light duration to the traffic conditions</a:t>
              </a:r>
            </a:p>
            <a:p>
              <a:pPr marL="342900" indent="-342900">
                <a:lnSpc>
                  <a:spcPts val="2940"/>
                </a:lnSpc>
                <a:buFont typeface="Arial" panose="020B0604020202020204" pitchFamily="34" charset="0"/>
                <a:buChar char="•"/>
              </a:pPr>
              <a:endParaRPr lang="en-US" sz="2800" dirty="0">
                <a:solidFill>
                  <a:srgbClr val="FFFFFF"/>
                </a:solidFill>
                <a:latin typeface="HK Grotesk Bold"/>
              </a:endParaRPr>
            </a:p>
          </p:txBody>
        </p:sp>
      </p:grpSp>
      <p:sp>
        <p:nvSpPr>
          <p:cNvPr id="11" name="TextBox 11"/>
          <p:cNvSpPr txBox="1"/>
          <p:nvPr/>
        </p:nvSpPr>
        <p:spPr>
          <a:xfrm>
            <a:off x="9418558" y="4659418"/>
            <a:ext cx="5849221" cy="4882042"/>
          </a:xfrm>
          <a:prstGeom prst="rect">
            <a:avLst/>
          </a:prstGeom>
        </p:spPr>
        <p:txBody>
          <a:bodyPr lIns="0" tIns="0" rIns="0" bIns="0" rtlCol="0" anchor="t">
            <a:spAutoFit/>
          </a:bodyPr>
          <a:lstStyle/>
          <a:p>
            <a:pPr marL="342900" indent="-342900">
              <a:lnSpc>
                <a:spcPts val="2940"/>
              </a:lnSpc>
              <a:buFont typeface="Arial" panose="020B0604020202020204" pitchFamily="34" charset="0"/>
              <a:buChar char="•"/>
            </a:pPr>
            <a:r>
              <a:rPr lang="en-US" sz="2800" dirty="0">
                <a:solidFill>
                  <a:srgbClr val="FFFFFF"/>
                </a:solidFill>
                <a:latin typeface="HK Grotesk Bold"/>
              </a:rPr>
              <a:t>Implement a Deep Q-Learning Agent for Traffic Signal Control as an initial model</a:t>
            </a:r>
          </a:p>
          <a:p>
            <a:pPr marL="342900" indent="-342900">
              <a:lnSpc>
                <a:spcPts val="2940"/>
              </a:lnSpc>
              <a:buFont typeface="Arial" panose="020B0604020202020204" pitchFamily="34" charset="0"/>
              <a:buChar char="•"/>
            </a:pPr>
            <a:endParaRPr lang="en-US" sz="2800" dirty="0">
              <a:solidFill>
                <a:srgbClr val="FFFFFF"/>
              </a:solidFill>
              <a:latin typeface="HK Grotesk Bold"/>
            </a:endParaRPr>
          </a:p>
          <a:p>
            <a:pPr marL="342900" indent="-342900">
              <a:lnSpc>
                <a:spcPts val="2940"/>
              </a:lnSpc>
              <a:buFont typeface="Arial" panose="020B0604020202020204" pitchFamily="34" charset="0"/>
              <a:buChar char="•"/>
            </a:pPr>
            <a:r>
              <a:rPr lang="en-US" sz="2800" dirty="0">
                <a:solidFill>
                  <a:srgbClr val="FFFFFF"/>
                </a:solidFill>
                <a:latin typeface="HK Grotesk Bold"/>
              </a:rPr>
              <a:t>Identify performance and limitations (stress-test) of the Deep Q-Learning Agent</a:t>
            </a:r>
          </a:p>
          <a:p>
            <a:pPr marL="342900" indent="-342900">
              <a:lnSpc>
                <a:spcPts val="2940"/>
              </a:lnSpc>
              <a:buFont typeface="Arial" panose="020B0604020202020204" pitchFamily="34" charset="0"/>
              <a:buChar char="•"/>
            </a:pPr>
            <a:endParaRPr lang="en-US" sz="2800" dirty="0">
              <a:solidFill>
                <a:srgbClr val="FFFFFF"/>
              </a:solidFill>
              <a:latin typeface="HK Grotesk Bold"/>
            </a:endParaRPr>
          </a:p>
          <a:p>
            <a:pPr marL="342900" indent="-342900">
              <a:lnSpc>
                <a:spcPts val="2940"/>
              </a:lnSpc>
              <a:buFont typeface="Arial" panose="020B0604020202020204" pitchFamily="34" charset="0"/>
              <a:buChar char="•"/>
            </a:pPr>
            <a:endParaRPr lang="en-US" sz="2800" dirty="0">
              <a:solidFill>
                <a:srgbClr val="FFFFFF"/>
              </a:solidFill>
              <a:latin typeface="HK Grotesk Bold"/>
            </a:endParaRPr>
          </a:p>
          <a:p>
            <a:pPr marL="342900" indent="-342900">
              <a:lnSpc>
                <a:spcPts val="2940"/>
              </a:lnSpc>
              <a:buFont typeface="Arial" panose="020B0604020202020204" pitchFamily="34" charset="0"/>
              <a:buChar char="•"/>
            </a:pPr>
            <a:endParaRPr lang="en-US" sz="2400" dirty="0">
              <a:solidFill>
                <a:srgbClr val="FFFFFF"/>
              </a:solidFill>
              <a:latin typeface="HK Grotesk Bold"/>
            </a:endParaRPr>
          </a:p>
          <a:p>
            <a:pPr>
              <a:lnSpc>
                <a:spcPts val="2940"/>
              </a:lnSpc>
            </a:pPr>
            <a:endParaRPr lang="en-US" sz="2800" dirty="0">
              <a:solidFill>
                <a:srgbClr val="FFFFFF"/>
              </a:solidFill>
              <a:latin typeface="HK Grotesk Bold"/>
            </a:endParaRPr>
          </a:p>
          <a:p>
            <a:pPr marL="342900" indent="-342900">
              <a:lnSpc>
                <a:spcPts val="2940"/>
              </a:lnSpc>
              <a:buFont typeface="Arial" panose="020B0604020202020204" pitchFamily="34" charset="0"/>
              <a:buChar char="•"/>
            </a:pPr>
            <a:endParaRPr lang="en-US" sz="2800" dirty="0">
              <a:solidFill>
                <a:srgbClr val="FFFFFF"/>
              </a:solidFill>
              <a:latin typeface="HK Grotesk Bold"/>
            </a:endParaRPr>
          </a:p>
          <a:p>
            <a:pPr>
              <a:lnSpc>
                <a:spcPts val="3359"/>
              </a:lnSpc>
            </a:pPr>
            <a:endParaRPr lang="en-US" sz="2400" spc="60" dirty="0">
              <a:solidFill>
                <a:srgbClr val="FFFFFF"/>
              </a:solidFill>
              <a:latin typeface="HK Grotesk Light"/>
            </a:endParaRPr>
          </a:p>
        </p:txBody>
      </p:sp>
      <p:grpSp>
        <p:nvGrpSpPr>
          <p:cNvPr id="12" name="Group 12"/>
          <p:cNvGrpSpPr/>
          <p:nvPr/>
        </p:nvGrpSpPr>
        <p:grpSpPr>
          <a:xfrm rot="5400000">
            <a:off x="8496307" y="407687"/>
            <a:ext cx="1233392" cy="148253"/>
            <a:chOff x="0" y="0"/>
            <a:chExt cx="4754608" cy="571500"/>
          </a:xfrm>
        </p:grpSpPr>
        <p:sp>
          <p:nvSpPr>
            <p:cNvPr id="13" name="Freeform 13"/>
            <p:cNvSpPr/>
            <p:nvPr/>
          </p:nvSpPr>
          <p:spPr>
            <a:xfrm>
              <a:off x="0" y="255270"/>
              <a:ext cx="4754608" cy="69850"/>
            </a:xfrm>
            <a:custGeom>
              <a:avLst/>
              <a:gdLst/>
              <a:ahLst/>
              <a:cxnLst/>
              <a:rect l="l" t="t" r="r" b="b"/>
              <a:pathLst>
                <a:path w="4754608" h="69850">
                  <a:moveTo>
                    <a:pt x="4463778" y="0"/>
                  </a:moveTo>
                  <a:lnTo>
                    <a:pt x="0" y="0"/>
                  </a:lnTo>
                  <a:lnTo>
                    <a:pt x="0" y="69850"/>
                  </a:lnTo>
                  <a:lnTo>
                    <a:pt x="4754608" y="69850"/>
                  </a:lnTo>
                  <a:lnTo>
                    <a:pt x="4754608" y="0"/>
                  </a:lnTo>
                  <a:close/>
                </a:path>
              </a:pathLst>
            </a:custGeom>
            <a:solidFill>
              <a:srgbClr val="DC3C4D"/>
            </a:solidFill>
          </p:spPr>
        </p:sp>
      </p:grpSp>
      <p:grpSp>
        <p:nvGrpSpPr>
          <p:cNvPr id="14" name="Group 14"/>
          <p:cNvGrpSpPr/>
          <p:nvPr/>
        </p:nvGrpSpPr>
        <p:grpSpPr>
          <a:xfrm rot="5400000">
            <a:off x="7891775" y="9151957"/>
            <a:ext cx="2192037" cy="148253"/>
            <a:chOff x="0" y="0"/>
            <a:chExt cx="8450094" cy="571500"/>
          </a:xfrm>
        </p:grpSpPr>
        <p:sp>
          <p:nvSpPr>
            <p:cNvPr id="15" name="Freeform 15"/>
            <p:cNvSpPr/>
            <p:nvPr/>
          </p:nvSpPr>
          <p:spPr>
            <a:xfrm>
              <a:off x="0" y="255270"/>
              <a:ext cx="8450094" cy="69850"/>
            </a:xfrm>
            <a:custGeom>
              <a:avLst/>
              <a:gdLst/>
              <a:ahLst/>
              <a:cxnLst/>
              <a:rect l="l" t="t" r="r" b="b"/>
              <a:pathLst>
                <a:path w="8450094" h="69850">
                  <a:moveTo>
                    <a:pt x="8159264" y="0"/>
                  </a:moveTo>
                  <a:lnTo>
                    <a:pt x="0" y="0"/>
                  </a:lnTo>
                  <a:lnTo>
                    <a:pt x="0" y="69850"/>
                  </a:lnTo>
                  <a:lnTo>
                    <a:pt x="8450094" y="69850"/>
                  </a:lnTo>
                  <a:lnTo>
                    <a:pt x="8450094" y="0"/>
                  </a:lnTo>
                  <a:close/>
                </a:path>
              </a:pathLst>
            </a:custGeom>
            <a:solidFill>
              <a:srgbClr val="DC3C4D"/>
            </a:solidFill>
          </p:spPr>
        </p:sp>
      </p:grpSp>
      <p:sp>
        <p:nvSpPr>
          <p:cNvPr id="16" name="TextBox 16"/>
          <p:cNvSpPr txBox="1"/>
          <p:nvPr/>
        </p:nvSpPr>
        <p:spPr>
          <a:xfrm rot="-5400000">
            <a:off x="16931793" y="9466561"/>
            <a:ext cx="1358639" cy="278745"/>
          </a:xfrm>
          <a:prstGeom prst="rect">
            <a:avLst/>
          </a:prstGeom>
        </p:spPr>
        <p:txBody>
          <a:bodyPr lIns="0" tIns="0" rIns="0" bIns="0" rtlCol="0" anchor="t">
            <a:spAutoFit/>
          </a:bodyPr>
          <a:lstStyle/>
          <a:p>
            <a:pPr algn="ctr">
              <a:lnSpc>
                <a:spcPts val="2239"/>
              </a:lnSpc>
            </a:pPr>
            <a:r>
              <a:rPr lang="en-US" sz="1599" spc="127" dirty="0">
                <a:solidFill>
                  <a:srgbClr val="000000"/>
                </a:solidFill>
                <a:latin typeface="HK Grotesk Bold"/>
              </a:rPr>
              <a:t>04</a:t>
            </a:r>
          </a:p>
        </p:txBody>
      </p:sp>
      <p:sp>
        <p:nvSpPr>
          <p:cNvPr id="17" name="TextBox 9">
            <a:extLst>
              <a:ext uri="{FF2B5EF4-FFF2-40B4-BE49-F238E27FC236}">
                <a16:creationId xmlns:a16="http://schemas.microsoft.com/office/drawing/2014/main" id="{60AE5DE8-9C6B-EC41-9FFF-CC38753369A8}"/>
              </a:ext>
            </a:extLst>
          </p:cNvPr>
          <p:cNvSpPr txBox="1"/>
          <p:nvPr/>
        </p:nvSpPr>
        <p:spPr>
          <a:xfrm>
            <a:off x="10058400" y="2731781"/>
            <a:ext cx="4035999" cy="1144480"/>
          </a:xfrm>
          <a:prstGeom prst="rect">
            <a:avLst/>
          </a:prstGeom>
        </p:spPr>
        <p:txBody>
          <a:bodyPr lIns="0" tIns="0" rIns="0" bIns="0" rtlCol="0" anchor="t">
            <a:spAutoFit/>
          </a:bodyPr>
          <a:lstStyle/>
          <a:p>
            <a:pPr algn="ctr">
              <a:lnSpc>
                <a:spcPts val="4479"/>
              </a:lnSpc>
            </a:pPr>
            <a:r>
              <a:rPr lang="en-US" sz="3500" dirty="0">
                <a:solidFill>
                  <a:srgbClr val="FFFFFF"/>
                </a:solidFill>
                <a:latin typeface="HK Grotesk Medium"/>
              </a:rPr>
              <a:t>Reinforcement Learning model</a:t>
            </a:r>
          </a:p>
        </p:txBody>
      </p:sp>
      <p:sp>
        <p:nvSpPr>
          <p:cNvPr id="19" name="TextBox 2">
            <a:extLst>
              <a:ext uri="{FF2B5EF4-FFF2-40B4-BE49-F238E27FC236}">
                <a16:creationId xmlns:a16="http://schemas.microsoft.com/office/drawing/2014/main" id="{2430EFF0-6E31-7646-BDF7-4AC4631F5FCB}"/>
              </a:ext>
            </a:extLst>
          </p:cNvPr>
          <p:cNvSpPr txBox="1"/>
          <p:nvPr/>
        </p:nvSpPr>
        <p:spPr>
          <a:xfrm>
            <a:off x="7407880" y="2066160"/>
            <a:ext cx="5223199" cy="1366400"/>
          </a:xfrm>
          <a:prstGeom prst="rect">
            <a:avLst/>
          </a:prstGeom>
        </p:spPr>
        <p:txBody>
          <a:bodyPr wrap="square" lIns="0" tIns="0" rIns="0" bIns="0" rtlCol="0" anchor="t">
            <a:spAutoFit/>
          </a:bodyPr>
          <a:lstStyle/>
          <a:p>
            <a:pPr>
              <a:lnSpc>
                <a:spcPts val="5304"/>
              </a:lnSpc>
            </a:pPr>
            <a:r>
              <a:rPr lang="en-US" sz="4600" spc="45" dirty="0">
                <a:solidFill>
                  <a:schemeClr val="bg1"/>
                </a:solidFill>
                <a:latin typeface="Vesper Libre Bold"/>
              </a:rPr>
              <a:t>Our Approach</a:t>
            </a:r>
          </a:p>
          <a:p>
            <a:pPr>
              <a:lnSpc>
                <a:spcPts val="5304"/>
              </a:lnSpc>
            </a:pPr>
            <a:endParaRPr lang="en-US" sz="4600" spc="45" dirty="0">
              <a:solidFill>
                <a:srgbClr val="000000"/>
              </a:solidFill>
              <a:latin typeface="Vesper Libre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4410763" y="5310125"/>
            <a:ext cx="11333645" cy="148253"/>
            <a:chOff x="0" y="0"/>
            <a:chExt cx="43690120" cy="571500"/>
          </a:xfrm>
        </p:grpSpPr>
        <p:sp>
          <p:nvSpPr>
            <p:cNvPr id="3" name="Freeform 3"/>
            <p:cNvSpPr/>
            <p:nvPr/>
          </p:nvSpPr>
          <p:spPr>
            <a:xfrm>
              <a:off x="0" y="255270"/>
              <a:ext cx="43690121" cy="69850"/>
            </a:xfrm>
            <a:custGeom>
              <a:avLst/>
              <a:gdLst/>
              <a:ahLst/>
              <a:cxnLst/>
              <a:rect l="l" t="t" r="r" b="b"/>
              <a:pathLst>
                <a:path w="43690121" h="69850">
                  <a:moveTo>
                    <a:pt x="43399289" y="0"/>
                  </a:moveTo>
                  <a:lnTo>
                    <a:pt x="0" y="0"/>
                  </a:lnTo>
                  <a:lnTo>
                    <a:pt x="0" y="69850"/>
                  </a:lnTo>
                  <a:lnTo>
                    <a:pt x="43690121" y="69850"/>
                  </a:lnTo>
                  <a:lnTo>
                    <a:pt x="43690121" y="0"/>
                  </a:lnTo>
                  <a:close/>
                </a:path>
              </a:pathLst>
            </a:custGeom>
            <a:solidFill>
              <a:srgbClr val="F4F4F4"/>
            </a:solidFill>
          </p:spPr>
        </p:sp>
      </p:grpSp>
      <p:grpSp>
        <p:nvGrpSpPr>
          <p:cNvPr id="4" name="Group 4"/>
          <p:cNvGrpSpPr/>
          <p:nvPr/>
        </p:nvGrpSpPr>
        <p:grpSpPr>
          <a:xfrm>
            <a:off x="1367869" y="1333545"/>
            <a:ext cx="15652545" cy="8903269"/>
            <a:chOff x="0" y="0"/>
            <a:chExt cx="2735348" cy="2397519"/>
          </a:xfrm>
        </p:grpSpPr>
        <p:sp>
          <p:nvSpPr>
            <p:cNvPr id="5" name="Freeform 5"/>
            <p:cNvSpPr/>
            <p:nvPr/>
          </p:nvSpPr>
          <p:spPr>
            <a:xfrm>
              <a:off x="0" y="0"/>
              <a:ext cx="2735348" cy="2397519"/>
            </a:xfrm>
            <a:custGeom>
              <a:avLst/>
              <a:gdLst/>
              <a:ahLst/>
              <a:cxnLst/>
              <a:rect l="l" t="t" r="r" b="b"/>
              <a:pathLst>
                <a:path w="2735348" h="2397519">
                  <a:moveTo>
                    <a:pt x="0" y="0"/>
                  </a:moveTo>
                  <a:lnTo>
                    <a:pt x="2735348" y="0"/>
                  </a:lnTo>
                  <a:lnTo>
                    <a:pt x="2735348" y="2397519"/>
                  </a:lnTo>
                  <a:lnTo>
                    <a:pt x="0" y="2397519"/>
                  </a:lnTo>
                  <a:close/>
                </a:path>
              </a:pathLst>
            </a:custGeom>
            <a:solidFill>
              <a:srgbClr val="FFFFFF"/>
            </a:solidFill>
            <a:ln>
              <a:solidFill>
                <a:srgbClr val="000000"/>
              </a:solidFill>
            </a:ln>
          </p:spPr>
        </p:sp>
      </p:grpSp>
      <p:grpSp>
        <p:nvGrpSpPr>
          <p:cNvPr id="10" name="Group 10"/>
          <p:cNvGrpSpPr/>
          <p:nvPr/>
        </p:nvGrpSpPr>
        <p:grpSpPr>
          <a:xfrm rot="-10800000">
            <a:off x="8547854" y="5080460"/>
            <a:ext cx="1192291" cy="148253"/>
            <a:chOff x="0" y="0"/>
            <a:chExt cx="4596169" cy="571500"/>
          </a:xfrm>
        </p:grpSpPr>
        <p:sp>
          <p:nvSpPr>
            <p:cNvPr id="11" name="Freeform 11"/>
            <p:cNvSpPr/>
            <p:nvPr/>
          </p:nvSpPr>
          <p:spPr>
            <a:xfrm>
              <a:off x="0" y="255270"/>
              <a:ext cx="4596169" cy="69850"/>
            </a:xfrm>
            <a:custGeom>
              <a:avLst/>
              <a:gdLst/>
              <a:ahLst/>
              <a:cxnLst/>
              <a:rect l="l" t="t" r="r" b="b"/>
              <a:pathLst>
                <a:path w="4596169" h="69850">
                  <a:moveTo>
                    <a:pt x="4305339" y="0"/>
                  </a:moveTo>
                  <a:lnTo>
                    <a:pt x="0" y="0"/>
                  </a:lnTo>
                  <a:lnTo>
                    <a:pt x="0" y="69850"/>
                  </a:lnTo>
                  <a:lnTo>
                    <a:pt x="4596169" y="69850"/>
                  </a:lnTo>
                  <a:lnTo>
                    <a:pt x="4596169" y="0"/>
                  </a:lnTo>
                  <a:close/>
                </a:path>
              </a:pathLst>
            </a:custGeom>
            <a:solidFill>
              <a:srgbClr val="DC3C4D"/>
            </a:solidFill>
          </p:spPr>
        </p:sp>
      </p:grpSp>
      <p:grpSp>
        <p:nvGrpSpPr>
          <p:cNvPr id="12" name="Group 12"/>
          <p:cNvGrpSpPr/>
          <p:nvPr/>
        </p:nvGrpSpPr>
        <p:grpSpPr>
          <a:xfrm rot="-10800000">
            <a:off x="39806" y="5046113"/>
            <a:ext cx="1349802" cy="618899"/>
            <a:chOff x="0" y="0"/>
            <a:chExt cx="4596169" cy="571500"/>
          </a:xfrm>
        </p:grpSpPr>
        <p:sp>
          <p:nvSpPr>
            <p:cNvPr id="13" name="Freeform 13"/>
            <p:cNvSpPr/>
            <p:nvPr/>
          </p:nvSpPr>
          <p:spPr>
            <a:xfrm>
              <a:off x="0" y="255270"/>
              <a:ext cx="4596169" cy="69850"/>
            </a:xfrm>
            <a:custGeom>
              <a:avLst/>
              <a:gdLst/>
              <a:ahLst/>
              <a:cxnLst/>
              <a:rect l="l" t="t" r="r" b="b"/>
              <a:pathLst>
                <a:path w="4596169" h="69850">
                  <a:moveTo>
                    <a:pt x="4305339" y="0"/>
                  </a:moveTo>
                  <a:lnTo>
                    <a:pt x="0" y="0"/>
                  </a:lnTo>
                  <a:lnTo>
                    <a:pt x="0" y="69850"/>
                  </a:lnTo>
                  <a:lnTo>
                    <a:pt x="4596169" y="69850"/>
                  </a:lnTo>
                  <a:lnTo>
                    <a:pt x="4596169" y="0"/>
                  </a:lnTo>
                  <a:close/>
                </a:path>
              </a:pathLst>
            </a:custGeom>
            <a:solidFill>
              <a:srgbClr val="DC3C4D"/>
            </a:solidFill>
          </p:spPr>
        </p:sp>
      </p:grpSp>
      <p:grpSp>
        <p:nvGrpSpPr>
          <p:cNvPr id="15" name="Group 15"/>
          <p:cNvGrpSpPr/>
          <p:nvPr/>
        </p:nvGrpSpPr>
        <p:grpSpPr>
          <a:xfrm rot="5400000">
            <a:off x="11335955" y="5310125"/>
            <a:ext cx="11333645" cy="148253"/>
            <a:chOff x="0" y="0"/>
            <a:chExt cx="43690120" cy="571500"/>
          </a:xfrm>
        </p:grpSpPr>
        <p:sp>
          <p:nvSpPr>
            <p:cNvPr id="16" name="Freeform 16"/>
            <p:cNvSpPr/>
            <p:nvPr/>
          </p:nvSpPr>
          <p:spPr>
            <a:xfrm>
              <a:off x="0" y="255270"/>
              <a:ext cx="43690121" cy="69850"/>
            </a:xfrm>
            <a:custGeom>
              <a:avLst/>
              <a:gdLst/>
              <a:ahLst/>
              <a:cxnLst/>
              <a:rect l="l" t="t" r="r" b="b"/>
              <a:pathLst>
                <a:path w="43690121" h="69850">
                  <a:moveTo>
                    <a:pt x="43399289" y="0"/>
                  </a:moveTo>
                  <a:lnTo>
                    <a:pt x="0" y="0"/>
                  </a:lnTo>
                  <a:lnTo>
                    <a:pt x="0" y="69850"/>
                  </a:lnTo>
                  <a:lnTo>
                    <a:pt x="43690121" y="69850"/>
                  </a:lnTo>
                  <a:lnTo>
                    <a:pt x="43690121" y="0"/>
                  </a:lnTo>
                  <a:close/>
                </a:path>
              </a:pathLst>
            </a:custGeom>
            <a:solidFill>
              <a:srgbClr val="F4F4F4"/>
            </a:solidFill>
          </p:spPr>
        </p:sp>
      </p:grpSp>
      <p:grpSp>
        <p:nvGrpSpPr>
          <p:cNvPr id="17" name="Group 17"/>
          <p:cNvGrpSpPr/>
          <p:nvPr/>
        </p:nvGrpSpPr>
        <p:grpSpPr>
          <a:xfrm rot="5400000">
            <a:off x="16361960" y="9345581"/>
            <a:ext cx="1360386" cy="583435"/>
            <a:chOff x="0" y="0"/>
            <a:chExt cx="4034716" cy="571500"/>
          </a:xfrm>
        </p:grpSpPr>
        <p:sp>
          <p:nvSpPr>
            <p:cNvPr id="18" name="Freeform 18"/>
            <p:cNvSpPr/>
            <p:nvPr/>
          </p:nvSpPr>
          <p:spPr>
            <a:xfrm>
              <a:off x="0" y="255270"/>
              <a:ext cx="4034716" cy="69850"/>
            </a:xfrm>
            <a:custGeom>
              <a:avLst/>
              <a:gdLst/>
              <a:ahLst/>
              <a:cxnLst/>
              <a:rect l="l" t="t" r="r" b="b"/>
              <a:pathLst>
                <a:path w="4034716" h="69850">
                  <a:moveTo>
                    <a:pt x="3743886" y="0"/>
                  </a:moveTo>
                  <a:lnTo>
                    <a:pt x="0" y="0"/>
                  </a:lnTo>
                  <a:lnTo>
                    <a:pt x="0" y="69850"/>
                  </a:lnTo>
                  <a:lnTo>
                    <a:pt x="4034716" y="69850"/>
                  </a:lnTo>
                  <a:lnTo>
                    <a:pt x="4034716" y="0"/>
                  </a:lnTo>
                  <a:close/>
                </a:path>
              </a:pathLst>
            </a:custGeom>
            <a:solidFill>
              <a:srgbClr val="DC3C4D"/>
            </a:solidFill>
          </p:spPr>
        </p:sp>
      </p:grpSp>
      <p:grpSp>
        <p:nvGrpSpPr>
          <p:cNvPr id="19" name="Group 19"/>
          <p:cNvGrpSpPr/>
          <p:nvPr/>
        </p:nvGrpSpPr>
        <p:grpSpPr>
          <a:xfrm rot="5400000">
            <a:off x="16366363" y="426774"/>
            <a:ext cx="1342504" cy="488956"/>
            <a:chOff x="0" y="0"/>
            <a:chExt cx="4754608" cy="571500"/>
          </a:xfrm>
        </p:grpSpPr>
        <p:sp>
          <p:nvSpPr>
            <p:cNvPr id="20" name="Freeform 20"/>
            <p:cNvSpPr/>
            <p:nvPr/>
          </p:nvSpPr>
          <p:spPr>
            <a:xfrm>
              <a:off x="0" y="255270"/>
              <a:ext cx="4754608" cy="69850"/>
            </a:xfrm>
            <a:custGeom>
              <a:avLst/>
              <a:gdLst/>
              <a:ahLst/>
              <a:cxnLst/>
              <a:rect l="l" t="t" r="r" b="b"/>
              <a:pathLst>
                <a:path w="4754608" h="69850">
                  <a:moveTo>
                    <a:pt x="4463778" y="0"/>
                  </a:moveTo>
                  <a:lnTo>
                    <a:pt x="0" y="0"/>
                  </a:lnTo>
                  <a:lnTo>
                    <a:pt x="0" y="69850"/>
                  </a:lnTo>
                  <a:lnTo>
                    <a:pt x="4754608" y="69850"/>
                  </a:lnTo>
                  <a:lnTo>
                    <a:pt x="4754608" y="0"/>
                  </a:lnTo>
                  <a:close/>
                </a:path>
              </a:pathLst>
            </a:custGeom>
            <a:solidFill>
              <a:srgbClr val="DC3C4D"/>
            </a:solidFill>
          </p:spPr>
        </p:sp>
      </p:grpSp>
      <p:sp>
        <p:nvSpPr>
          <p:cNvPr id="23" name="TextBox 23"/>
          <p:cNvSpPr txBox="1"/>
          <p:nvPr/>
        </p:nvSpPr>
        <p:spPr>
          <a:xfrm rot="-5400000">
            <a:off x="16931793" y="9466561"/>
            <a:ext cx="1358639" cy="278745"/>
          </a:xfrm>
          <a:prstGeom prst="rect">
            <a:avLst/>
          </a:prstGeom>
        </p:spPr>
        <p:txBody>
          <a:bodyPr lIns="0" tIns="0" rIns="0" bIns="0" rtlCol="0" anchor="t">
            <a:spAutoFit/>
          </a:bodyPr>
          <a:lstStyle/>
          <a:p>
            <a:pPr algn="ctr">
              <a:lnSpc>
                <a:spcPts val="2239"/>
              </a:lnSpc>
            </a:pPr>
            <a:r>
              <a:rPr lang="en-US" sz="1599" spc="127" dirty="0">
                <a:solidFill>
                  <a:srgbClr val="000000"/>
                </a:solidFill>
                <a:latin typeface="HK Grotesk Bold"/>
              </a:rPr>
              <a:t>05</a:t>
            </a:r>
          </a:p>
        </p:txBody>
      </p:sp>
      <p:sp>
        <p:nvSpPr>
          <p:cNvPr id="24" name="TextBox 24"/>
          <p:cNvSpPr txBox="1"/>
          <p:nvPr/>
        </p:nvSpPr>
        <p:spPr>
          <a:xfrm rot="-5400000">
            <a:off x="14795943" y="4151358"/>
            <a:ext cx="5630338" cy="278745"/>
          </a:xfrm>
          <a:prstGeom prst="rect">
            <a:avLst/>
          </a:prstGeom>
        </p:spPr>
        <p:txBody>
          <a:bodyPr lIns="0" tIns="0" rIns="0" bIns="0" rtlCol="0" anchor="t">
            <a:spAutoFit/>
          </a:bodyPr>
          <a:lstStyle/>
          <a:p>
            <a:pPr algn="r">
              <a:lnSpc>
                <a:spcPts val="2239"/>
              </a:lnSpc>
            </a:pPr>
            <a:r>
              <a:rPr lang="en-US" sz="1599" spc="127" dirty="0">
                <a:solidFill>
                  <a:srgbClr val="DC3C4D"/>
                </a:solidFill>
                <a:latin typeface="HK Grotesk Bold"/>
              </a:rPr>
              <a:t>TEAM LANSDOWNE</a:t>
            </a:r>
          </a:p>
        </p:txBody>
      </p:sp>
      <p:pic>
        <p:nvPicPr>
          <p:cNvPr id="50" name="Picture 49">
            <a:extLst>
              <a:ext uri="{FF2B5EF4-FFF2-40B4-BE49-F238E27FC236}">
                <a16:creationId xmlns:a16="http://schemas.microsoft.com/office/drawing/2014/main" id="{93B22504-A612-7548-834A-FC48365C134D}"/>
              </a:ext>
            </a:extLst>
          </p:cNvPr>
          <p:cNvPicPr>
            <a:picLocks noChangeAspect="1"/>
          </p:cNvPicPr>
          <p:nvPr/>
        </p:nvPicPr>
        <p:blipFill>
          <a:blip r:embed="rId3"/>
          <a:stretch>
            <a:fillRect/>
          </a:stretch>
        </p:blipFill>
        <p:spPr>
          <a:xfrm>
            <a:off x="1662437" y="1442321"/>
            <a:ext cx="14497758" cy="8458613"/>
          </a:xfrm>
          <a:prstGeom prst="rect">
            <a:avLst/>
          </a:prstGeom>
        </p:spPr>
      </p:pic>
      <p:sp>
        <p:nvSpPr>
          <p:cNvPr id="21" name="TextBox 2">
            <a:extLst>
              <a:ext uri="{FF2B5EF4-FFF2-40B4-BE49-F238E27FC236}">
                <a16:creationId xmlns:a16="http://schemas.microsoft.com/office/drawing/2014/main" id="{31097526-6095-984D-A2A8-300D3DFFE68F}"/>
              </a:ext>
            </a:extLst>
          </p:cNvPr>
          <p:cNvSpPr txBox="1"/>
          <p:nvPr/>
        </p:nvSpPr>
        <p:spPr>
          <a:xfrm>
            <a:off x="1693552" y="519981"/>
            <a:ext cx="9509881" cy="1366400"/>
          </a:xfrm>
          <a:prstGeom prst="rect">
            <a:avLst/>
          </a:prstGeom>
        </p:spPr>
        <p:txBody>
          <a:bodyPr wrap="square" lIns="0" tIns="0" rIns="0" bIns="0" rtlCol="0" anchor="t">
            <a:spAutoFit/>
          </a:bodyPr>
          <a:lstStyle/>
          <a:p>
            <a:pPr>
              <a:lnSpc>
                <a:spcPts val="5304"/>
              </a:lnSpc>
            </a:pPr>
            <a:r>
              <a:rPr lang="en-US" sz="4600" spc="45" dirty="0">
                <a:solidFill>
                  <a:srgbClr val="000000"/>
                </a:solidFill>
                <a:latin typeface="Vesper Libre Bold"/>
              </a:rPr>
              <a:t>Model Environment and States</a:t>
            </a:r>
          </a:p>
          <a:p>
            <a:pPr>
              <a:lnSpc>
                <a:spcPts val="5304"/>
              </a:lnSpc>
            </a:pPr>
            <a:endParaRPr lang="en-US" sz="4600" spc="45" dirty="0">
              <a:solidFill>
                <a:srgbClr val="000000"/>
              </a:solidFill>
              <a:latin typeface="Vesper Libre Bold"/>
            </a:endParaRPr>
          </a:p>
        </p:txBody>
      </p:sp>
      <p:sp>
        <p:nvSpPr>
          <p:cNvPr id="6" name="Rectangle 5">
            <a:extLst>
              <a:ext uri="{FF2B5EF4-FFF2-40B4-BE49-F238E27FC236}">
                <a16:creationId xmlns:a16="http://schemas.microsoft.com/office/drawing/2014/main" id="{23775963-DF71-4DCE-AABE-5C72D496E672}"/>
              </a:ext>
            </a:extLst>
          </p:cNvPr>
          <p:cNvSpPr/>
          <p:nvPr/>
        </p:nvSpPr>
        <p:spPr>
          <a:xfrm>
            <a:off x="1541602" y="9723155"/>
            <a:ext cx="7863115" cy="369332"/>
          </a:xfrm>
          <a:prstGeom prst="rect">
            <a:avLst/>
          </a:prstGeom>
        </p:spPr>
        <p:txBody>
          <a:bodyPr wrap="none">
            <a:spAutoFit/>
          </a:bodyPr>
          <a:lstStyle/>
          <a:p>
            <a:r>
              <a:rPr lang="en-CA" dirty="0">
                <a:hlinkClick r:id="rId4"/>
              </a:rPr>
              <a:t>https://github.com/AndreaVidali/Deep-QLearning-Agent-for-Traffic-Signal-Control</a:t>
            </a:r>
            <a:endParaRPr lang="en-CA" dirty="0"/>
          </a:p>
        </p:txBody>
      </p:sp>
    </p:spTree>
    <p:extLst>
      <p:ext uri="{BB962C8B-B14F-4D97-AF65-F5344CB8AC3E}">
        <p14:creationId xmlns:p14="http://schemas.microsoft.com/office/powerpoint/2010/main" val="225840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1E732B5-BFD4-EC4A-A906-46A9DB497E4F}"/>
              </a:ext>
            </a:extLst>
          </p:cNvPr>
          <p:cNvSpPr txBox="1"/>
          <p:nvPr/>
        </p:nvSpPr>
        <p:spPr>
          <a:xfrm>
            <a:off x="6647673" y="1714501"/>
            <a:ext cx="8394824" cy="2092881"/>
          </a:xfrm>
          <a:prstGeom prst="rect">
            <a:avLst/>
          </a:prstGeom>
          <a:noFill/>
        </p:spPr>
        <p:txBody>
          <a:bodyPr wrap="square" rtlCol="0">
            <a:spAutoFit/>
          </a:bodyPr>
          <a:lstStyle/>
          <a:p>
            <a:pPr marL="285750" indent="-285750">
              <a:buFont typeface="Arial" panose="020B0604020202020204" pitchFamily="34" charset="0"/>
              <a:buChar char="•"/>
            </a:pPr>
            <a:r>
              <a:rPr lang="en-CA" sz="2600" b="1" dirty="0"/>
              <a:t>Deep Q Learning model performance vs a traditional Fixed Time Light System</a:t>
            </a:r>
          </a:p>
          <a:p>
            <a:pPr marL="742950" lvl="1" indent="-285750">
              <a:buFont typeface="Calibri" panose="020F0502020204030204" pitchFamily="34" charset="0"/>
              <a:buChar char="–"/>
            </a:pPr>
            <a:r>
              <a:rPr lang="en-CA" sz="2600" dirty="0"/>
              <a:t>4 lanes per arm</a:t>
            </a:r>
          </a:p>
          <a:p>
            <a:pPr marL="742950" lvl="1" indent="-285750">
              <a:buFont typeface="Calibri" panose="020F0502020204030204" pitchFamily="34" charset="0"/>
              <a:buChar char="–"/>
            </a:pPr>
            <a:r>
              <a:rPr lang="en-CA" sz="2600" dirty="0"/>
              <a:t>Weibull parameter: 2 (traffic)</a:t>
            </a:r>
          </a:p>
          <a:p>
            <a:pPr marL="742950" lvl="1" indent="-285750">
              <a:buFont typeface="Calibri" panose="020F0502020204030204" pitchFamily="34" charset="0"/>
              <a:buChar char="–"/>
            </a:pPr>
            <a:r>
              <a:rPr lang="en-CA" sz="2600" dirty="0"/>
              <a:t>Cars per episode: 1000</a:t>
            </a:r>
          </a:p>
        </p:txBody>
      </p:sp>
      <p:sp>
        <p:nvSpPr>
          <p:cNvPr id="8" name="TextBox 7">
            <a:extLst>
              <a:ext uri="{FF2B5EF4-FFF2-40B4-BE49-F238E27FC236}">
                <a16:creationId xmlns:a16="http://schemas.microsoft.com/office/drawing/2014/main" id="{D4482673-D2A8-3E44-909D-C38D9E1B4253}"/>
              </a:ext>
            </a:extLst>
          </p:cNvPr>
          <p:cNvSpPr txBox="1"/>
          <p:nvPr/>
        </p:nvSpPr>
        <p:spPr>
          <a:xfrm>
            <a:off x="6670710" y="4146382"/>
            <a:ext cx="8394824" cy="2092881"/>
          </a:xfrm>
          <a:prstGeom prst="rect">
            <a:avLst/>
          </a:prstGeom>
          <a:noFill/>
        </p:spPr>
        <p:txBody>
          <a:bodyPr wrap="square" rtlCol="0">
            <a:spAutoFit/>
          </a:bodyPr>
          <a:lstStyle/>
          <a:p>
            <a:pPr marL="285750" indent="-285750">
              <a:buFont typeface="Arial" panose="020B0604020202020204" pitchFamily="34" charset="0"/>
              <a:buChar char="•"/>
            </a:pPr>
            <a:r>
              <a:rPr lang="en-CA" sz="2600" b="1" dirty="0"/>
              <a:t>Model performance with variations in the traffic distribution</a:t>
            </a:r>
          </a:p>
          <a:p>
            <a:pPr marL="742950" lvl="1" indent="-285750">
              <a:buFont typeface="Calibri" panose="020F0502020204030204" pitchFamily="34" charset="0"/>
              <a:buChar char="–"/>
            </a:pPr>
            <a:r>
              <a:rPr lang="en-CA" sz="2600" dirty="0"/>
              <a:t>4 lanes per arm</a:t>
            </a:r>
          </a:p>
          <a:p>
            <a:pPr marL="742950" lvl="1" indent="-285750">
              <a:buFont typeface="Calibri" panose="020F0502020204030204" pitchFamily="34" charset="0"/>
              <a:buChar char="–"/>
            </a:pPr>
            <a:r>
              <a:rPr lang="en-CA" sz="2600" dirty="0"/>
              <a:t>Weibull parameter: 3.5 (traffic)</a:t>
            </a:r>
          </a:p>
          <a:p>
            <a:pPr marL="742950" lvl="1" indent="-285750">
              <a:buFont typeface="Calibri" panose="020F0502020204030204" pitchFamily="34" charset="0"/>
              <a:buChar char="–"/>
            </a:pPr>
            <a:r>
              <a:rPr lang="en-CA" sz="2600" dirty="0"/>
              <a:t>Cars per episode: 1000</a:t>
            </a:r>
          </a:p>
        </p:txBody>
      </p:sp>
      <p:sp>
        <p:nvSpPr>
          <p:cNvPr id="9" name="TextBox 8">
            <a:extLst>
              <a:ext uri="{FF2B5EF4-FFF2-40B4-BE49-F238E27FC236}">
                <a16:creationId xmlns:a16="http://schemas.microsoft.com/office/drawing/2014/main" id="{BF83CC32-B0B0-1C42-B1D5-121F58776A5B}"/>
              </a:ext>
            </a:extLst>
          </p:cNvPr>
          <p:cNvSpPr txBox="1"/>
          <p:nvPr/>
        </p:nvSpPr>
        <p:spPr>
          <a:xfrm>
            <a:off x="6663622" y="6942746"/>
            <a:ext cx="8394824" cy="2092881"/>
          </a:xfrm>
          <a:prstGeom prst="rect">
            <a:avLst/>
          </a:prstGeom>
          <a:noFill/>
        </p:spPr>
        <p:txBody>
          <a:bodyPr wrap="square" rtlCol="0">
            <a:spAutoFit/>
          </a:bodyPr>
          <a:lstStyle/>
          <a:p>
            <a:pPr marL="285750" indent="-285750">
              <a:buFont typeface="Arial" panose="020B0604020202020204" pitchFamily="34" charset="0"/>
              <a:buChar char="•"/>
            </a:pPr>
            <a:r>
              <a:rPr lang="en-CA" sz="2600" b="1" dirty="0"/>
              <a:t>Model behavior with variations in number of lanes and number of cars</a:t>
            </a:r>
          </a:p>
          <a:p>
            <a:pPr marL="742950" lvl="1" indent="-285750">
              <a:buFont typeface="Calibri" panose="020F0502020204030204" pitchFamily="34" charset="0"/>
              <a:buChar char="–"/>
            </a:pPr>
            <a:r>
              <a:rPr lang="en-CA" sz="2600" dirty="0"/>
              <a:t>3 lanes per arm</a:t>
            </a:r>
          </a:p>
          <a:p>
            <a:pPr marL="742950" lvl="1" indent="-285750">
              <a:buFont typeface="Calibri" panose="020F0502020204030204" pitchFamily="34" charset="0"/>
              <a:buChar char="–"/>
            </a:pPr>
            <a:r>
              <a:rPr lang="en-CA" sz="2600" dirty="0"/>
              <a:t>Weibull parameter: 2 (traffic)</a:t>
            </a:r>
          </a:p>
          <a:p>
            <a:pPr marL="742950" lvl="1" indent="-285750">
              <a:buFont typeface="Calibri" panose="020F0502020204030204" pitchFamily="34" charset="0"/>
              <a:buChar char="–"/>
            </a:pPr>
            <a:r>
              <a:rPr lang="en-CA" sz="2600" dirty="0"/>
              <a:t>Cars per episode: 500</a:t>
            </a:r>
          </a:p>
        </p:txBody>
      </p:sp>
      <p:grpSp>
        <p:nvGrpSpPr>
          <p:cNvPr id="10" name="Group 9">
            <a:extLst>
              <a:ext uri="{FF2B5EF4-FFF2-40B4-BE49-F238E27FC236}">
                <a16:creationId xmlns:a16="http://schemas.microsoft.com/office/drawing/2014/main" id="{C8484AE1-3FD3-644F-B5EC-9BAD90EE02CE}"/>
              </a:ext>
            </a:extLst>
          </p:cNvPr>
          <p:cNvGrpSpPr/>
          <p:nvPr/>
        </p:nvGrpSpPr>
        <p:grpSpPr>
          <a:xfrm>
            <a:off x="16886185" y="0"/>
            <a:ext cx="1401815" cy="10287000"/>
            <a:chOff x="0" y="0"/>
            <a:chExt cx="326008" cy="2426767"/>
          </a:xfrm>
        </p:grpSpPr>
        <p:sp>
          <p:nvSpPr>
            <p:cNvPr id="11" name="Freeform 10">
              <a:extLst>
                <a:ext uri="{FF2B5EF4-FFF2-40B4-BE49-F238E27FC236}">
                  <a16:creationId xmlns:a16="http://schemas.microsoft.com/office/drawing/2014/main" id="{0FCC48AF-B185-B040-9567-9B667B09ED38}"/>
                </a:ext>
              </a:extLst>
            </p:cNvPr>
            <p:cNvSpPr/>
            <p:nvPr/>
          </p:nvSpPr>
          <p:spPr>
            <a:xfrm>
              <a:off x="0" y="0"/>
              <a:ext cx="326008" cy="2426767"/>
            </a:xfrm>
            <a:custGeom>
              <a:avLst/>
              <a:gdLst/>
              <a:ahLst/>
              <a:cxnLst/>
              <a:rect l="l" t="t" r="r" b="b"/>
              <a:pathLst>
                <a:path w="326008" h="2426767">
                  <a:moveTo>
                    <a:pt x="0" y="0"/>
                  </a:moveTo>
                  <a:lnTo>
                    <a:pt x="326008" y="0"/>
                  </a:lnTo>
                  <a:lnTo>
                    <a:pt x="326008" y="2426767"/>
                  </a:lnTo>
                  <a:lnTo>
                    <a:pt x="0" y="2426767"/>
                  </a:lnTo>
                  <a:close/>
                </a:path>
              </a:pathLst>
            </a:custGeom>
            <a:solidFill>
              <a:srgbClr val="000342"/>
            </a:solidFill>
          </p:spPr>
        </p:sp>
      </p:grpSp>
      <p:sp>
        <p:nvSpPr>
          <p:cNvPr id="14" name="Rectangle 13">
            <a:extLst>
              <a:ext uri="{FF2B5EF4-FFF2-40B4-BE49-F238E27FC236}">
                <a16:creationId xmlns:a16="http://schemas.microsoft.com/office/drawing/2014/main" id="{7898F99E-DACF-F24B-8E64-6A31A3223CD9}"/>
              </a:ext>
            </a:extLst>
          </p:cNvPr>
          <p:cNvSpPr/>
          <p:nvPr/>
        </p:nvSpPr>
        <p:spPr>
          <a:xfrm rot="16200000">
            <a:off x="16441104" y="2378056"/>
            <a:ext cx="2519023" cy="373115"/>
          </a:xfrm>
          <a:prstGeom prst="rect">
            <a:avLst/>
          </a:prstGeom>
        </p:spPr>
        <p:txBody>
          <a:bodyPr wrap="none">
            <a:spAutoFit/>
          </a:bodyPr>
          <a:lstStyle/>
          <a:p>
            <a:pPr algn="r">
              <a:lnSpc>
                <a:spcPts val="2239"/>
              </a:lnSpc>
            </a:pPr>
            <a:r>
              <a:rPr lang="en-US" spc="127" dirty="0">
                <a:solidFill>
                  <a:srgbClr val="DC3C4D"/>
                </a:solidFill>
                <a:latin typeface="HK Grotesk Bold"/>
              </a:rPr>
              <a:t>TEAM LANSDOWNE</a:t>
            </a:r>
          </a:p>
        </p:txBody>
      </p:sp>
      <p:grpSp>
        <p:nvGrpSpPr>
          <p:cNvPr id="15" name="Group 5">
            <a:extLst>
              <a:ext uri="{FF2B5EF4-FFF2-40B4-BE49-F238E27FC236}">
                <a16:creationId xmlns:a16="http://schemas.microsoft.com/office/drawing/2014/main" id="{8CC8403C-8EEE-D343-9CCC-DC105DE9E8B6}"/>
              </a:ext>
            </a:extLst>
          </p:cNvPr>
          <p:cNvGrpSpPr/>
          <p:nvPr/>
        </p:nvGrpSpPr>
        <p:grpSpPr>
          <a:xfrm>
            <a:off x="1819940" y="1714501"/>
            <a:ext cx="4199860" cy="1885138"/>
            <a:chOff x="0" y="665983"/>
            <a:chExt cx="2106130" cy="1435812"/>
          </a:xfrm>
        </p:grpSpPr>
        <p:sp>
          <p:nvSpPr>
            <p:cNvPr id="16" name="Freeform 6">
              <a:extLst>
                <a:ext uri="{FF2B5EF4-FFF2-40B4-BE49-F238E27FC236}">
                  <a16:creationId xmlns:a16="http://schemas.microsoft.com/office/drawing/2014/main" id="{AB844933-79C2-5D45-AD8C-04016282DA62}"/>
                </a:ext>
              </a:extLst>
            </p:cNvPr>
            <p:cNvSpPr/>
            <p:nvPr/>
          </p:nvSpPr>
          <p:spPr>
            <a:xfrm>
              <a:off x="0" y="665983"/>
              <a:ext cx="2106130" cy="1435812"/>
            </a:xfrm>
            <a:custGeom>
              <a:avLst/>
              <a:gdLst/>
              <a:ahLst/>
              <a:cxnLst/>
              <a:rect l="l" t="t" r="r" b="b"/>
              <a:pathLst>
                <a:path w="2106130" h="1435812">
                  <a:moveTo>
                    <a:pt x="0" y="0"/>
                  </a:moveTo>
                  <a:lnTo>
                    <a:pt x="2106130" y="0"/>
                  </a:lnTo>
                  <a:lnTo>
                    <a:pt x="2106130" y="1435812"/>
                  </a:lnTo>
                  <a:lnTo>
                    <a:pt x="0" y="1435812"/>
                  </a:lnTo>
                  <a:close/>
                </a:path>
              </a:pathLst>
            </a:custGeom>
            <a:solidFill>
              <a:srgbClr val="000342"/>
            </a:solidFill>
          </p:spPr>
          <p:txBody>
            <a:bodyPr/>
            <a:lstStyle/>
            <a:p>
              <a:pPr algn="ctr"/>
              <a:r>
                <a:rPr lang="en-US" sz="3500" dirty="0">
                  <a:solidFill>
                    <a:schemeClr val="bg1"/>
                  </a:solidFill>
                </a:rPr>
                <a:t>SCENARIO 1</a:t>
              </a:r>
            </a:p>
            <a:p>
              <a:pPr algn="ctr"/>
              <a:r>
                <a:rPr lang="en-US" sz="3500" dirty="0">
                  <a:solidFill>
                    <a:schemeClr val="bg1"/>
                  </a:solidFill>
                </a:rPr>
                <a:t>Original DQL</a:t>
              </a:r>
            </a:p>
          </p:txBody>
        </p:sp>
      </p:grpSp>
      <p:grpSp>
        <p:nvGrpSpPr>
          <p:cNvPr id="17" name="Group 5">
            <a:extLst>
              <a:ext uri="{FF2B5EF4-FFF2-40B4-BE49-F238E27FC236}">
                <a16:creationId xmlns:a16="http://schemas.microsoft.com/office/drawing/2014/main" id="{A3AD4433-0872-5146-9D46-0E5BD945A866}"/>
              </a:ext>
            </a:extLst>
          </p:cNvPr>
          <p:cNvGrpSpPr/>
          <p:nvPr/>
        </p:nvGrpSpPr>
        <p:grpSpPr>
          <a:xfrm>
            <a:off x="1819940" y="4146382"/>
            <a:ext cx="4199860" cy="2092881"/>
            <a:chOff x="0" y="0"/>
            <a:chExt cx="2106130" cy="1435812"/>
          </a:xfrm>
        </p:grpSpPr>
        <p:sp>
          <p:nvSpPr>
            <p:cNvPr id="18" name="Freeform 6">
              <a:extLst>
                <a:ext uri="{FF2B5EF4-FFF2-40B4-BE49-F238E27FC236}">
                  <a16:creationId xmlns:a16="http://schemas.microsoft.com/office/drawing/2014/main" id="{EEC2AF4D-CF25-CF47-AE1A-6464F4847D02}"/>
                </a:ext>
              </a:extLst>
            </p:cNvPr>
            <p:cNvSpPr/>
            <p:nvPr/>
          </p:nvSpPr>
          <p:spPr>
            <a:xfrm>
              <a:off x="0" y="0"/>
              <a:ext cx="2106130" cy="1435812"/>
            </a:xfrm>
            <a:custGeom>
              <a:avLst/>
              <a:gdLst/>
              <a:ahLst/>
              <a:cxnLst/>
              <a:rect l="l" t="t" r="r" b="b"/>
              <a:pathLst>
                <a:path w="2106130" h="1435812">
                  <a:moveTo>
                    <a:pt x="0" y="0"/>
                  </a:moveTo>
                  <a:lnTo>
                    <a:pt x="2106130" y="0"/>
                  </a:lnTo>
                  <a:lnTo>
                    <a:pt x="2106130" y="1435812"/>
                  </a:lnTo>
                  <a:lnTo>
                    <a:pt x="0" y="1435812"/>
                  </a:lnTo>
                  <a:close/>
                </a:path>
              </a:pathLst>
            </a:custGeom>
            <a:solidFill>
              <a:srgbClr val="000342"/>
            </a:solidFill>
          </p:spPr>
          <p:txBody>
            <a:bodyPr/>
            <a:lstStyle/>
            <a:p>
              <a:pPr algn="ctr"/>
              <a:r>
                <a:rPr lang="en-US" sz="3500" dirty="0">
                  <a:solidFill>
                    <a:schemeClr val="bg1"/>
                  </a:solidFill>
                </a:rPr>
                <a:t>SCENARIO 2</a:t>
              </a:r>
            </a:p>
            <a:p>
              <a:endParaRPr lang="en-US" sz="3500" dirty="0">
                <a:solidFill>
                  <a:schemeClr val="bg1"/>
                </a:solidFill>
              </a:endParaRPr>
            </a:p>
            <a:p>
              <a:pPr algn="ctr"/>
              <a:r>
                <a:rPr lang="en-US" sz="3200" dirty="0">
                  <a:solidFill>
                    <a:schemeClr val="bg1"/>
                  </a:solidFill>
                </a:rPr>
                <a:t>Traffic Distribution</a:t>
              </a:r>
            </a:p>
          </p:txBody>
        </p:sp>
      </p:grpSp>
      <p:grpSp>
        <p:nvGrpSpPr>
          <p:cNvPr id="23" name="Group 5">
            <a:extLst>
              <a:ext uri="{FF2B5EF4-FFF2-40B4-BE49-F238E27FC236}">
                <a16:creationId xmlns:a16="http://schemas.microsoft.com/office/drawing/2014/main" id="{42FE650C-6EA3-424A-B34E-48B0E10DE463}"/>
              </a:ext>
            </a:extLst>
          </p:cNvPr>
          <p:cNvGrpSpPr/>
          <p:nvPr/>
        </p:nvGrpSpPr>
        <p:grpSpPr>
          <a:xfrm>
            <a:off x="1819940" y="6797974"/>
            <a:ext cx="4199860" cy="2615099"/>
            <a:chOff x="0" y="0"/>
            <a:chExt cx="2106130" cy="1531095"/>
          </a:xfrm>
        </p:grpSpPr>
        <p:sp>
          <p:nvSpPr>
            <p:cNvPr id="24" name="Freeform 6">
              <a:extLst>
                <a:ext uri="{FF2B5EF4-FFF2-40B4-BE49-F238E27FC236}">
                  <a16:creationId xmlns:a16="http://schemas.microsoft.com/office/drawing/2014/main" id="{FBF30DA8-3CD2-0C44-8C13-64064F651977}"/>
                </a:ext>
              </a:extLst>
            </p:cNvPr>
            <p:cNvSpPr/>
            <p:nvPr/>
          </p:nvSpPr>
          <p:spPr>
            <a:xfrm>
              <a:off x="0" y="0"/>
              <a:ext cx="2106130" cy="1531095"/>
            </a:xfrm>
            <a:custGeom>
              <a:avLst/>
              <a:gdLst/>
              <a:ahLst/>
              <a:cxnLst/>
              <a:rect l="l" t="t" r="r" b="b"/>
              <a:pathLst>
                <a:path w="2106130" h="1435812">
                  <a:moveTo>
                    <a:pt x="0" y="0"/>
                  </a:moveTo>
                  <a:lnTo>
                    <a:pt x="2106130" y="0"/>
                  </a:lnTo>
                  <a:lnTo>
                    <a:pt x="2106130" y="1435812"/>
                  </a:lnTo>
                  <a:lnTo>
                    <a:pt x="0" y="1435812"/>
                  </a:lnTo>
                  <a:close/>
                </a:path>
              </a:pathLst>
            </a:custGeom>
            <a:solidFill>
              <a:srgbClr val="000342"/>
            </a:solidFill>
          </p:spPr>
          <p:txBody>
            <a:bodyPr/>
            <a:lstStyle/>
            <a:p>
              <a:pPr algn="ctr"/>
              <a:r>
                <a:rPr lang="en-US" sz="3500" dirty="0">
                  <a:solidFill>
                    <a:schemeClr val="bg1"/>
                  </a:solidFill>
                </a:rPr>
                <a:t>SCENARIO 3</a:t>
              </a:r>
            </a:p>
            <a:p>
              <a:pPr algn="ctr"/>
              <a:endParaRPr lang="en-US" sz="3500" dirty="0">
                <a:solidFill>
                  <a:schemeClr val="bg1"/>
                </a:solidFill>
              </a:endParaRPr>
            </a:p>
            <a:p>
              <a:pPr algn="ctr"/>
              <a:r>
                <a:rPr lang="en-US" sz="3500" dirty="0">
                  <a:solidFill>
                    <a:schemeClr val="bg1"/>
                  </a:solidFill>
                </a:rPr>
                <a:t>Reduced Lanes # &amp;</a:t>
              </a:r>
            </a:p>
            <a:p>
              <a:pPr algn="ctr"/>
              <a:r>
                <a:rPr lang="en-US" sz="3500" dirty="0">
                  <a:solidFill>
                    <a:schemeClr val="bg1"/>
                  </a:solidFill>
                </a:rPr>
                <a:t>Increase cars #</a:t>
              </a:r>
            </a:p>
          </p:txBody>
        </p:sp>
      </p:grpSp>
      <p:sp>
        <p:nvSpPr>
          <p:cNvPr id="25" name="Rectangle 24">
            <a:extLst>
              <a:ext uri="{FF2B5EF4-FFF2-40B4-BE49-F238E27FC236}">
                <a16:creationId xmlns:a16="http://schemas.microsoft.com/office/drawing/2014/main" id="{7C13249A-5B46-3546-9BE0-725EA0BCBABF}"/>
              </a:ext>
            </a:extLst>
          </p:cNvPr>
          <p:cNvSpPr/>
          <p:nvPr/>
        </p:nvSpPr>
        <p:spPr>
          <a:xfrm>
            <a:off x="5334000" y="600289"/>
            <a:ext cx="4712509" cy="775212"/>
          </a:xfrm>
          <a:prstGeom prst="rect">
            <a:avLst/>
          </a:prstGeom>
        </p:spPr>
        <p:txBody>
          <a:bodyPr wrap="none">
            <a:spAutoFit/>
          </a:bodyPr>
          <a:lstStyle/>
          <a:p>
            <a:pPr>
              <a:lnSpc>
                <a:spcPts val="5304"/>
              </a:lnSpc>
            </a:pPr>
            <a:r>
              <a:rPr lang="en-US" sz="4500" spc="45" dirty="0">
                <a:solidFill>
                  <a:srgbClr val="002060"/>
                </a:solidFill>
                <a:latin typeface="Vesper Libre Bold"/>
              </a:rPr>
              <a:t>Study Scenarios </a:t>
            </a:r>
          </a:p>
        </p:txBody>
      </p:sp>
      <p:sp>
        <p:nvSpPr>
          <p:cNvPr id="26" name="TextBox 16">
            <a:extLst>
              <a:ext uri="{FF2B5EF4-FFF2-40B4-BE49-F238E27FC236}">
                <a16:creationId xmlns:a16="http://schemas.microsoft.com/office/drawing/2014/main" id="{850F391B-13D4-A340-9C11-64B2AC051D7E}"/>
              </a:ext>
            </a:extLst>
          </p:cNvPr>
          <p:cNvSpPr txBox="1"/>
          <p:nvPr/>
        </p:nvSpPr>
        <p:spPr>
          <a:xfrm rot="-5400000">
            <a:off x="16768400" y="9273700"/>
            <a:ext cx="1358639" cy="278745"/>
          </a:xfrm>
          <a:prstGeom prst="rect">
            <a:avLst/>
          </a:prstGeom>
        </p:spPr>
        <p:txBody>
          <a:bodyPr lIns="0" tIns="0" rIns="0" bIns="0" rtlCol="0" anchor="t">
            <a:spAutoFit/>
          </a:bodyPr>
          <a:lstStyle/>
          <a:p>
            <a:pPr algn="ctr">
              <a:lnSpc>
                <a:spcPts val="2239"/>
              </a:lnSpc>
            </a:pPr>
            <a:r>
              <a:rPr lang="en-US" sz="1599" spc="127" dirty="0">
                <a:solidFill>
                  <a:schemeClr val="bg1"/>
                </a:solidFill>
                <a:latin typeface="HK Grotesk Bold"/>
              </a:rPr>
              <a:t>06</a:t>
            </a:r>
          </a:p>
        </p:txBody>
      </p:sp>
    </p:spTree>
    <p:extLst>
      <p:ext uri="{BB962C8B-B14F-4D97-AF65-F5344CB8AC3E}">
        <p14:creationId xmlns:p14="http://schemas.microsoft.com/office/powerpoint/2010/main" val="2385456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9591" cy="10287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4511" y="-89064"/>
            <a:ext cx="18773779" cy="10385698"/>
            <a:chOff x="-329674" y="-51881"/>
            <a:chExt cx="12515851" cy="6923798"/>
          </a:xfrm>
        </p:grpSpPr>
        <p:sp>
          <p:nvSpPr>
            <p:cNvPr id="20"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3"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9"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0"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1"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2"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4"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5"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6"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7"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8"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11" name="Rectangle 10">
            <a:extLst>
              <a:ext uri="{FF2B5EF4-FFF2-40B4-BE49-F238E27FC236}">
                <a16:creationId xmlns:a16="http://schemas.microsoft.com/office/drawing/2014/main" id="{D4A79AAB-FB73-2444-9AFE-9AF1089437C3}"/>
              </a:ext>
            </a:extLst>
          </p:cNvPr>
          <p:cNvSpPr/>
          <p:nvPr/>
        </p:nvSpPr>
        <p:spPr>
          <a:xfrm>
            <a:off x="-202430" y="7302319"/>
            <a:ext cx="7157003" cy="2504622"/>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5000" spc="45" dirty="0">
                <a:latin typeface="Vesper Libre Bold"/>
              </a:rPr>
              <a:t>Scenario 1</a:t>
            </a:r>
          </a:p>
          <a:p>
            <a:pPr algn="r">
              <a:lnSpc>
                <a:spcPct val="90000"/>
              </a:lnSpc>
              <a:spcBef>
                <a:spcPct val="0"/>
              </a:spcBef>
              <a:spcAft>
                <a:spcPts val="600"/>
              </a:spcAft>
            </a:pPr>
            <a:r>
              <a:rPr lang="en-US" sz="4600" spc="45" dirty="0">
                <a:latin typeface="Vesper Libre Bold"/>
              </a:rPr>
              <a:t>Original DQL vs FLTS</a:t>
            </a:r>
          </a:p>
        </p:txBody>
      </p:sp>
      <p:sp>
        <p:nvSpPr>
          <p:cNvPr id="40" name="Freeform: Shape 39">
            <a:extLst>
              <a:ext uri="{FF2B5EF4-FFF2-40B4-BE49-F238E27FC236}">
                <a16:creationId xmlns:a16="http://schemas.microsoft.com/office/drawing/2014/main" id="{44C110BA-81E8-4247-853A-5F2B93E92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6806737"/>
          </a:xfrm>
          <a:custGeom>
            <a:avLst/>
            <a:gdLst>
              <a:gd name="connsiteX0" fmla="*/ 0 w 12192000"/>
              <a:gd name="connsiteY0" fmla="*/ 0 h 4537825"/>
              <a:gd name="connsiteX1" fmla="*/ 12192000 w 12192000"/>
              <a:gd name="connsiteY1" fmla="*/ 0 h 4537825"/>
              <a:gd name="connsiteX2" fmla="*/ 12192000 w 12192000"/>
              <a:gd name="connsiteY2" fmla="*/ 3020937 h 4537825"/>
              <a:gd name="connsiteX3" fmla="*/ 12192000 w 12192000"/>
              <a:gd name="connsiteY3" fmla="*/ 3213062 h 4537825"/>
              <a:gd name="connsiteX4" fmla="*/ 12192000 w 12192000"/>
              <a:gd name="connsiteY4" fmla="*/ 4188880 h 4537825"/>
              <a:gd name="connsiteX5" fmla="*/ 12113803 w 12192000"/>
              <a:gd name="connsiteY5" fmla="*/ 4197163 h 4537825"/>
              <a:gd name="connsiteX6" fmla="*/ 6753597 w 12192000"/>
              <a:gd name="connsiteY6" fmla="*/ 4520720 h 4537825"/>
              <a:gd name="connsiteX7" fmla="*/ 400746 w 12192000"/>
              <a:gd name="connsiteY7" fmla="*/ 4349377 h 4537825"/>
              <a:gd name="connsiteX8" fmla="*/ 0 w 12192000"/>
              <a:gd name="connsiteY8" fmla="*/ 4312401 h 4537825"/>
              <a:gd name="connsiteX9" fmla="*/ 0 w 12192000"/>
              <a:gd name="connsiteY9" fmla="*/ 3213062 h 4537825"/>
              <a:gd name="connsiteX10" fmla="*/ 0 w 12192000"/>
              <a:gd name="connsiteY10" fmla="*/ 3020937 h 453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537825">
                <a:moveTo>
                  <a:pt x="0" y="0"/>
                </a:moveTo>
                <a:lnTo>
                  <a:pt x="12192000" y="0"/>
                </a:lnTo>
                <a:lnTo>
                  <a:pt x="12192000" y="3020937"/>
                </a:lnTo>
                <a:lnTo>
                  <a:pt x="12192000" y="3213062"/>
                </a:lnTo>
                <a:lnTo>
                  <a:pt x="12192000" y="4188880"/>
                </a:lnTo>
                <a:lnTo>
                  <a:pt x="12113803" y="4197163"/>
                </a:lnTo>
                <a:cubicBezTo>
                  <a:pt x="10139508" y="4395112"/>
                  <a:pt x="8237152" y="4488115"/>
                  <a:pt x="6753597" y="4520720"/>
                </a:cubicBezTo>
                <a:cubicBezTo>
                  <a:pt x="4940362" y="4560569"/>
                  <a:pt x="2657278" y="4541239"/>
                  <a:pt x="400746" y="4349377"/>
                </a:cubicBezTo>
                <a:lnTo>
                  <a:pt x="0" y="4312401"/>
                </a:lnTo>
                <a:lnTo>
                  <a:pt x="0" y="3213062"/>
                </a:lnTo>
                <a:lnTo>
                  <a:pt x="0" y="3020937"/>
                </a:lnTo>
                <a:close/>
              </a:path>
            </a:pathLst>
          </a:custGeom>
          <a:solidFill>
            <a:schemeClr val="tx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a16="http://schemas.microsoft.com/office/drawing/2014/main" id="{2749B187-725F-0343-9BE4-3869C8BDA15F}"/>
              </a:ext>
            </a:extLst>
          </p:cNvPr>
          <p:cNvPicPr>
            <a:picLocks noChangeAspect="1"/>
          </p:cNvPicPr>
          <p:nvPr/>
        </p:nvPicPr>
        <p:blipFill>
          <a:blip r:embed="rId3"/>
          <a:stretch>
            <a:fillRect/>
          </a:stretch>
        </p:blipFill>
        <p:spPr>
          <a:xfrm>
            <a:off x="441177" y="752273"/>
            <a:ext cx="8917119" cy="5164850"/>
          </a:xfrm>
          <a:prstGeom prst="rect">
            <a:avLst/>
          </a:prstGeom>
        </p:spPr>
      </p:pic>
      <p:pic>
        <p:nvPicPr>
          <p:cNvPr id="4" name="Picture 3">
            <a:extLst>
              <a:ext uri="{FF2B5EF4-FFF2-40B4-BE49-F238E27FC236}">
                <a16:creationId xmlns:a16="http://schemas.microsoft.com/office/drawing/2014/main" id="{C87ABD37-2DED-B941-9402-84AAD7790569}"/>
              </a:ext>
            </a:extLst>
          </p:cNvPr>
          <p:cNvPicPr>
            <a:picLocks noChangeAspect="1"/>
          </p:cNvPicPr>
          <p:nvPr/>
        </p:nvPicPr>
        <p:blipFill>
          <a:blip r:embed="rId4"/>
          <a:stretch>
            <a:fillRect/>
          </a:stretch>
        </p:blipFill>
        <p:spPr>
          <a:xfrm>
            <a:off x="9385300" y="752273"/>
            <a:ext cx="8904744" cy="5164851"/>
          </a:xfrm>
          <a:prstGeom prst="rect">
            <a:avLst/>
          </a:prstGeom>
        </p:spPr>
      </p:pic>
      <p:sp>
        <p:nvSpPr>
          <p:cNvPr id="3" name="Rectangle 2">
            <a:extLst>
              <a:ext uri="{FF2B5EF4-FFF2-40B4-BE49-F238E27FC236}">
                <a16:creationId xmlns:a16="http://schemas.microsoft.com/office/drawing/2014/main" id="{21A379AE-A0E8-A84B-8EF4-80F9FF6E0ECE}"/>
              </a:ext>
            </a:extLst>
          </p:cNvPr>
          <p:cNvSpPr/>
          <p:nvPr/>
        </p:nvSpPr>
        <p:spPr>
          <a:xfrm>
            <a:off x="7447493" y="7039966"/>
            <a:ext cx="9652987" cy="276697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nSpc>
                <a:spcPct val="90000"/>
              </a:lnSpc>
              <a:spcAft>
                <a:spcPts val="600"/>
              </a:spcAft>
            </a:pPr>
            <a:r>
              <a:rPr lang="en-US" sz="3200" dirty="0">
                <a:solidFill>
                  <a:schemeClr val="tx1"/>
                </a:solidFill>
              </a:rPr>
              <a:t>Key Takeaway:</a:t>
            </a:r>
          </a:p>
          <a:p>
            <a:pPr indent="-228600">
              <a:lnSpc>
                <a:spcPct val="90000"/>
              </a:lnSpc>
              <a:spcAft>
                <a:spcPts val="600"/>
              </a:spcAft>
              <a:buFont typeface="Arial" panose="020B0604020202020204" pitchFamily="34" charset="0"/>
              <a:buChar char="•"/>
            </a:pPr>
            <a:r>
              <a:rPr lang="en-US" sz="3200" dirty="0">
                <a:solidFill>
                  <a:schemeClr val="tx1"/>
                </a:solidFill>
              </a:rPr>
              <a:t>The RL model has better performance than the fixed time light system, both in waiting time and in queue length</a:t>
            </a:r>
          </a:p>
        </p:txBody>
      </p:sp>
      <p:sp>
        <p:nvSpPr>
          <p:cNvPr id="39" name="TextBox 16">
            <a:extLst>
              <a:ext uri="{FF2B5EF4-FFF2-40B4-BE49-F238E27FC236}">
                <a16:creationId xmlns:a16="http://schemas.microsoft.com/office/drawing/2014/main" id="{1FB14FE4-749D-5448-9D28-8A1262495F6F}"/>
              </a:ext>
            </a:extLst>
          </p:cNvPr>
          <p:cNvSpPr txBox="1"/>
          <p:nvPr/>
        </p:nvSpPr>
        <p:spPr>
          <a:xfrm rot="-5400000">
            <a:off x="17207041" y="9259756"/>
            <a:ext cx="1358639" cy="278745"/>
          </a:xfrm>
          <a:prstGeom prst="rect">
            <a:avLst/>
          </a:prstGeom>
        </p:spPr>
        <p:txBody>
          <a:bodyPr lIns="0" tIns="0" rIns="0" bIns="0" rtlCol="0" anchor="t">
            <a:spAutoFit/>
          </a:bodyPr>
          <a:lstStyle/>
          <a:p>
            <a:pPr algn="ctr">
              <a:lnSpc>
                <a:spcPts val="2239"/>
              </a:lnSpc>
            </a:pPr>
            <a:r>
              <a:rPr lang="en-US" sz="1599" spc="127" dirty="0">
                <a:latin typeface="HK Grotesk Bold"/>
              </a:rPr>
              <a:t>09</a:t>
            </a:r>
          </a:p>
        </p:txBody>
      </p:sp>
    </p:spTree>
    <p:extLst>
      <p:ext uri="{BB962C8B-B14F-4D97-AF65-F5344CB8AC3E}">
        <p14:creationId xmlns:p14="http://schemas.microsoft.com/office/powerpoint/2010/main" val="4156150294"/>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9591" cy="10287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4511" y="-89064"/>
            <a:ext cx="18773779" cy="10385698"/>
            <a:chOff x="-329674" y="-51881"/>
            <a:chExt cx="12515851" cy="6923798"/>
          </a:xfrm>
        </p:grpSpPr>
        <p:sp>
          <p:nvSpPr>
            <p:cNvPr id="24"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7"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3"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4"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5"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6"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7"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8"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10" name="Rectangle 9">
            <a:extLst>
              <a:ext uri="{FF2B5EF4-FFF2-40B4-BE49-F238E27FC236}">
                <a16:creationId xmlns:a16="http://schemas.microsoft.com/office/drawing/2014/main" id="{7BBF35A7-A748-B149-96CF-DB6F4FA2D134}"/>
              </a:ext>
            </a:extLst>
          </p:cNvPr>
          <p:cNvSpPr/>
          <p:nvPr/>
        </p:nvSpPr>
        <p:spPr>
          <a:xfrm>
            <a:off x="-1411030" y="7151889"/>
            <a:ext cx="11265983" cy="2666743"/>
          </a:xfrm>
          <a:prstGeom prst="ellipse">
            <a:avLst/>
          </a:prstGeom>
        </p:spPr>
        <p:txBody>
          <a:bodyPr vert="horz" lIns="91440" tIns="45720" rIns="91440" bIns="45720" rtlCol="0" anchor="ctr">
            <a:noAutofit/>
          </a:bodyPr>
          <a:lstStyle/>
          <a:p>
            <a:pPr>
              <a:lnSpc>
                <a:spcPct val="90000"/>
              </a:lnSpc>
              <a:spcBef>
                <a:spcPct val="0"/>
              </a:spcBef>
              <a:spcAft>
                <a:spcPts val="600"/>
              </a:spcAft>
            </a:pPr>
            <a:r>
              <a:rPr lang="en-US" sz="4300" spc="45" dirty="0">
                <a:latin typeface="Vesper Libre Bold"/>
              </a:rPr>
              <a:t>Scenario 2 vs Scenario 1</a:t>
            </a:r>
          </a:p>
          <a:p>
            <a:pPr>
              <a:lnSpc>
                <a:spcPct val="90000"/>
              </a:lnSpc>
              <a:spcBef>
                <a:spcPct val="0"/>
              </a:spcBef>
              <a:spcAft>
                <a:spcPts val="600"/>
              </a:spcAft>
            </a:pPr>
            <a:r>
              <a:rPr lang="en-US" sz="3500" spc="45" dirty="0">
                <a:latin typeface="Vesper Libre Bold"/>
              </a:rPr>
              <a:t>Traffic Distribution vs Original DQL</a:t>
            </a:r>
          </a:p>
        </p:txBody>
      </p:sp>
      <p:sp>
        <p:nvSpPr>
          <p:cNvPr id="44" name="Freeform: Shape 43">
            <a:extLst>
              <a:ext uri="{FF2B5EF4-FFF2-40B4-BE49-F238E27FC236}">
                <a16:creationId xmlns:a16="http://schemas.microsoft.com/office/drawing/2014/main" id="{44C110BA-81E8-4247-853A-5F2B93E92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6806737"/>
          </a:xfrm>
          <a:custGeom>
            <a:avLst/>
            <a:gdLst>
              <a:gd name="connsiteX0" fmla="*/ 0 w 12192000"/>
              <a:gd name="connsiteY0" fmla="*/ 0 h 4537825"/>
              <a:gd name="connsiteX1" fmla="*/ 12192000 w 12192000"/>
              <a:gd name="connsiteY1" fmla="*/ 0 h 4537825"/>
              <a:gd name="connsiteX2" fmla="*/ 12192000 w 12192000"/>
              <a:gd name="connsiteY2" fmla="*/ 3020937 h 4537825"/>
              <a:gd name="connsiteX3" fmla="*/ 12192000 w 12192000"/>
              <a:gd name="connsiteY3" fmla="*/ 3213062 h 4537825"/>
              <a:gd name="connsiteX4" fmla="*/ 12192000 w 12192000"/>
              <a:gd name="connsiteY4" fmla="*/ 4188880 h 4537825"/>
              <a:gd name="connsiteX5" fmla="*/ 12113803 w 12192000"/>
              <a:gd name="connsiteY5" fmla="*/ 4197163 h 4537825"/>
              <a:gd name="connsiteX6" fmla="*/ 6753597 w 12192000"/>
              <a:gd name="connsiteY6" fmla="*/ 4520720 h 4537825"/>
              <a:gd name="connsiteX7" fmla="*/ 400746 w 12192000"/>
              <a:gd name="connsiteY7" fmla="*/ 4349377 h 4537825"/>
              <a:gd name="connsiteX8" fmla="*/ 0 w 12192000"/>
              <a:gd name="connsiteY8" fmla="*/ 4312401 h 4537825"/>
              <a:gd name="connsiteX9" fmla="*/ 0 w 12192000"/>
              <a:gd name="connsiteY9" fmla="*/ 3213062 h 4537825"/>
              <a:gd name="connsiteX10" fmla="*/ 0 w 12192000"/>
              <a:gd name="connsiteY10" fmla="*/ 3020937 h 453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537825">
                <a:moveTo>
                  <a:pt x="0" y="0"/>
                </a:moveTo>
                <a:lnTo>
                  <a:pt x="12192000" y="0"/>
                </a:lnTo>
                <a:lnTo>
                  <a:pt x="12192000" y="3020937"/>
                </a:lnTo>
                <a:lnTo>
                  <a:pt x="12192000" y="3213062"/>
                </a:lnTo>
                <a:lnTo>
                  <a:pt x="12192000" y="4188880"/>
                </a:lnTo>
                <a:lnTo>
                  <a:pt x="12113803" y="4197163"/>
                </a:lnTo>
                <a:cubicBezTo>
                  <a:pt x="10139508" y="4395112"/>
                  <a:pt x="8237152" y="4488115"/>
                  <a:pt x="6753597" y="4520720"/>
                </a:cubicBezTo>
                <a:cubicBezTo>
                  <a:pt x="4940362" y="4560569"/>
                  <a:pt x="2657278" y="4541239"/>
                  <a:pt x="400746" y="4349377"/>
                </a:cubicBezTo>
                <a:lnTo>
                  <a:pt x="0" y="4312401"/>
                </a:lnTo>
                <a:lnTo>
                  <a:pt x="0" y="3213062"/>
                </a:lnTo>
                <a:lnTo>
                  <a:pt x="0" y="3020937"/>
                </a:lnTo>
                <a:close/>
              </a:path>
            </a:pathLst>
          </a:custGeom>
          <a:solidFill>
            <a:schemeClr val="tx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E5F1A133-F2B9-8A4E-88B7-77B109378622}"/>
              </a:ext>
            </a:extLst>
          </p:cNvPr>
          <p:cNvPicPr>
            <a:picLocks noChangeAspect="1"/>
          </p:cNvPicPr>
          <p:nvPr/>
        </p:nvPicPr>
        <p:blipFill>
          <a:blip r:embed="rId3"/>
          <a:stretch>
            <a:fillRect/>
          </a:stretch>
        </p:blipFill>
        <p:spPr>
          <a:xfrm>
            <a:off x="2612081" y="519044"/>
            <a:ext cx="12945418" cy="5878589"/>
          </a:xfrm>
          <a:prstGeom prst="rect">
            <a:avLst/>
          </a:prstGeom>
        </p:spPr>
      </p:pic>
      <p:sp>
        <p:nvSpPr>
          <p:cNvPr id="3" name="Rectangle 2">
            <a:extLst>
              <a:ext uri="{FF2B5EF4-FFF2-40B4-BE49-F238E27FC236}">
                <a16:creationId xmlns:a16="http://schemas.microsoft.com/office/drawing/2014/main" id="{B6B56E72-8ED4-8449-BE5E-7FA0462B5028}"/>
              </a:ext>
            </a:extLst>
          </p:cNvPr>
          <p:cNvSpPr/>
          <p:nvPr/>
        </p:nvSpPr>
        <p:spPr>
          <a:xfrm>
            <a:off x="8212430" y="7178882"/>
            <a:ext cx="9422810" cy="265545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nSpc>
                <a:spcPct val="90000"/>
              </a:lnSpc>
              <a:spcAft>
                <a:spcPts val="600"/>
              </a:spcAft>
            </a:pPr>
            <a:endParaRPr lang="en-US" sz="3200" dirty="0">
              <a:solidFill>
                <a:schemeClr val="tx1"/>
              </a:solidFill>
            </a:endParaRPr>
          </a:p>
          <a:p>
            <a:pPr>
              <a:lnSpc>
                <a:spcPct val="90000"/>
              </a:lnSpc>
              <a:spcAft>
                <a:spcPts val="600"/>
              </a:spcAft>
            </a:pPr>
            <a:r>
              <a:rPr lang="en-US" sz="3200" dirty="0">
                <a:solidFill>
                  <a:schemeClr val="tx1"/>
                </a:solidFill>
              </a:rPr>
              <a:t>Key Takeaway:</a:t>
            </a:r>
          </a:p>
          <a:p>
            <a:pPr indent="-228600">
              <a:lnSpc>
                <a:spcPct val="90000"/>
              </a:lnSpc>
              <a:spcAft>
                <a:spcPts val="600"/>
              </a:spcAft>
              <a:buFont typeface="Arial" panose="020B0604020202020204" pitchFamily="34" charset="0"/>
              <a:buChar char="•"/>
            </a:pPr>
            <a:r>
              <a:rPr lang="en-US" sz="3200" dirty="0">
                <a:solidFill>
                  <a:schemeClr val="tx1"/>
                </a:solidFill>
              </a:rPr>
              <a:t>Even though the model was re-trained with the new traffic distribution, the change negatively impacts the performance</a:t>
            </a:r>
          </a:p>
          <a:p>
            <a:pPr indent="-228600">
              <a:lnSpc>
                <a:spcPct val="90000"/>
              </a:lnSpc>
              <a:spcAft>
                <a:spcPts val="600"/>
              </a:spcAft>
              <a:buFont typeface="Arial" panose="020B0604020202020204" pitchFamily="34" charset="0"/>
              <a:buChar char="•"/>
            </a:pPr>
            <a:endParaRPr lang="en-US" sz="3200" dirty="0">
              <a:solidFill>
                <a:schemeClr val="tx1"/>
              </a:solidFill>
            </a:endParaRPr>
          </a:p>
        </p:txBody>
      </p:sp>
      <p:sp>
        <p:nvSpPr>
          <p:cNvPr id="47" name="TextBox 16">
            <a:extLst>
              <a:ext uri="{FF2B5EF4-FFF2-40B4-BE49-F238E27FC236}">
                <a16:creationId xmlns:a16="http://schemas.microsoft.com/office/drawing/2014/main" id="{0D330E61-FAB0-0046-9B3F-7C1CAC728C8C}"/>
              </a:ext>
            </a:extLst>
          </p:cNvPr>
          <p:cNvSpPr txBox="1"/>
          <p:nvPr/>
        </p:nvSpPr>
        <p:spPr>
          <a:xfrm rot="-5400000">
            <a:off x="17207041" y="9259756"/>
            <a:ext cx="1358639" cy="278745"/>
          </a:xfrm>
          <a:prstGeom prst="rect">
            <a:avLst/>
          </a:prstGeom>
        </p:spPr>
        <p:txBody>
          <a:bodyPr lIns="0" tIns="0" rIns="0" bIns="0" rtlCol="0" anchor="t">
            <a:spAutoFit/>
          </a:bodyPr>
          <a:lstStyle/>
          <a:p>
            <a:pPr algn="ctr">
              <a:lnSpc>
                <a:spcPts val="2239"/>
              </a:lnSpc>
            </a:pPr>
            <a:r>
              <a:rPr lang="en-US" sz="1599" spc="127" dirty="0">
                <a:latin typeface="HK Grotesk Bold"/>
              </a:rPr>
              <a:t>10</a:t>
            </a:r>
          </a:p>
        </p:txBody>
      </p:sp>
    </p:spTree>
    <p:extLst>
      <p:ext uri="{BB962C8B-B14F-4D97-AF65-F5344CB8AC3E}">
        <p14:creationId xmlns:p14="http://schemas.microsoft.com/office/powerpoint/2010/main" val="1350957770"/>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9591" cy="10287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4511" y="-89064"/>
            <a:ext cx="18773779" cy="10385698"/>
            <a:chOff x="-329674" y="-51881"/>
            <a:chExt cx="12515851" cy="6923798"/>
          </a:xfrm>
        </p:grpSpPr>
        <p:sp>
          <p:nvSpPr>
            <p:cNvPr id="12"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1"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2"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3"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4"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0"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805FD604-371E-4E4F-A599-0FCC78209276}"/>
              </a:ext>
            </a:extLst>
          </p:cNvPr>
          <p:cNvSpPr txBox="1">
            <a:spLocks/>
          </p:cNvSpPr>
          <p:nvPr/>
        </p:nvSpPr>
        <p:spPr>
          <a:xfrm>
            <a:off x="512762" y="7243146"/>
            <a:ext cx="7355679" cy="2666743"/>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90000"/>
              </a:lnSpc>
              <a:spcAft>
                <a:spcPts val="600"/>
              </a:spcAft>
            </a:pPr>
            <a:r>
              <a:rPr lang="en-US" sz="4300" spc="45" dirty="0">
                <a:latin typeface="Vesper Libre Bold"/>
                <a:ea typeface="+mn-ea"/>
                <a:cs typeface="+mn-cs"/>
              </a:rPr>
              <a:t>Scenario 3 vs Scenario 1</a:t>
            </a:r>
            <a:br>
              <a:rPr lang="en-US" sz="4300" spc="45" dirty="0">
                <a:latin typeface="Vesper Libre Bold"/>
                <a:ea typeface="+mn-ea"/>
                <a:cs typeface="+mn-cs"/>
              </a:rPr>
            </a:br>
            <a:r>
              <a:rPr lang="en-US" sz="4300" spc="45" dirty="0">
                <a:latin typeface="Vesper Libre Bold"/>
                <a:ea typeface="+mn-ea"/>
                <a:cs typeface="+mn-cs"/>
              </a:rPr>
              <a:t>Three lanes vs Four lanes</a:t>
            </a:r>
          </a:p>
        </p:txBody>
      </p:sp>
      <p:sp>
        <p:nvSpPr>
          <p:cNvPr id="32" name="Freeform: Shape 31">
            <a:extLst>
              <a:ext uri="{FF2B5EF4-FFF2-40B4-BE49-F238E27FC236}">
                <a16:creationId xmlns:a16="http://schemas.microsoft.com/office/drawing/2014/main" id="{44C110BA-81E8-4247-853A-5F2B93E92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6806737"/>
          </a:xfrm>
          <a:custGeom>
            <a:avLst/>
            <a:gdLst>
              <a:gd name="connsiteX0" fmla="*/ 0 w 12192000"/>
              <a:gd name="connsiteY0" fmla="*/ 0 h 4537825"/>
              <a:gd name="connsiteX1" fmla="*/ 12192000 w 12192000"/>
              <a:gd name="connsiteY1" fmla="*/ 0 h 4537825"/>
              <a:gd name="connsiteX2" fmla="*/ 12192000 w 12192000"/>
              <a:gd name="connsiteY2" fmla="*/ 3020937 h 4537825"/>
              <a:gd name="connsiteX3" fmla="*/ 12192000 w 12192000"/>
              <a:gd name="connsiteY3" fmla="*/ 3213062 h 4537825"/>
              <a:gd name="connsiteX4" fmla="*/ 12192000 w 12192000"/>
              <a:gd name="connsiteY4" fmla="*/ 4188880 h 4537825"/>
              <a:gd name="connsiteX5" fmla="*/ 12113803 w 12192000"/>
              <a:gd name="connsiteY5" fmla="*/ 4197163 h 4537825"/>
              <a:gd name="connsiteX6" fmla="*/ 6753597 w 12192000"/>
              <a:gd name="connsiteY6" fmla="*/ 4520720 h 4537825"/>
              <a:gd name="connsiteX7" fmla="*/ 400746 w 12192000"/>
              <a:gd name="connsiteY7" fmla="*/ 4349377 h 4537825"/>
              <a:gd name="connsiteX8" fmla="*/ 0 w 12192000"/>
              <a:gd name="connsiteY8" fmla="*/ 4312401 h 4537825"/>
              <a:gd name="connsiteX9" fmla="*/ 0 w 12192000"/>
              <a:gd name="connsiteY9" fmla="*/ 3213062 h 4537825"/>
              <a:gd name="connsiteX10" fmla="*/ 0 w 12192000"/>
              <a:gd name="connsiteY10" fmla="*/ 3020937 h 453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537825">
                <a:moveTo>
                  <a:pt x="0" y="0"/>
                </a:moveTo>
                <a:lnTo>
                  <a:pt x="12192000" y="0"/>
                </a:lnTo>
                <a:lnTo>
                  <a:pt x="12192000" y="3020937"/>
                </a:lnTo>
                <a:lnTo>
                  <a:pt x="12192000" y="3213062"/>
                </a:lnTo>
                <a:lnTo>
                  <a:pt x="12192000" y="4188880"/>
                </a:lnTo>
                <a:lnTo>
                  <a:pt x="12113803" y="4197163"/>
                </a:lnTo>
                <a:cubicBezTo>
                  <a:pt x="10139508" y="4395112"/>
                  <a:pt x="8237152" y="4488115"/>
                  <a:pt x="6753597" y="4520720"/>
                </a:cubicBezTo>
                <a:cubicBezTo>
                  <a:pt x="4940362" y="4560569"/>
                  <a:pt x="2657278" y="4541239"/>
                  <a:pt x="400746" y="4349377"/>
                </a:cubicBezTo>
                <a:lnTo>
                  <a:pt x="0" y="4312401"/>
                </a:lnTo>
                <a:lnTo>
                  <a:pt x="0" y="3213062"/>
                </a:lnTo>
                <a:lnTo>
                  <a:pt x="0" y="3020937"/>
                </a:lnTo>
                <a:close/>
              </a:path>
            </a:pathLst>
          </a:custGeom>
          <a:solidFill>
            <a:schemeClr val="tx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ED9823E0-40DF-5B49-AD38-D49AC9771EB1}"/>
              </a:ext>
            </a:extLst>
          </p:cNvPr>
          <p:cNvPicPr>
            <a:picLocks noChangeAspect="1"/>
          </p:cNvPicPr>
          <p:nvPr/>
        </p:nvPicPr>
        <p:blipFill>
          <a:blip r:embed="rId3"/>
          <a:stretch>
            <a:fillRect/>
          </a:stretch>
        </p:blipFill>
        <p:spPr>
          <a:xfrm>
            <a:off x="2738305" y="480060"/>
            <a:ext cx="12929922" cy="5893776"/>
          </a:xfrm>
          <a:prstGeom prst="rect">
            <a:avLst/>
          </a:prstGeom>
        </p:spPr>
      </p:pic>
      <p:sp>
        <p:nvSpPr>
          <p:cNvPr id="3" name="Rectangle 2">
            <a:extLst>
              <a:ext uri="{FF2B5EF4-FFF2-40B4-BE49-F238E27FC236}">
                <a16:creationId xmlns:a16="http://schemas.microsoft.com/office/drawing/2014/main" id="{018A3CE2-83FB-BE4E-A38B-9D526A67C44C}"/>
              </a:ext>
            </a:extLst>
          </p:cNvPr>
          <p:cNvSpPr/>
          <p:nvPr/>
        </p:nvSpPr>
        <p:spPr>
          <a:xfrm>
            <a:off x="7677670" y="7151490"/>
            <a:ext cx="9422810" cy="265545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nSpc>
                <a:spcPct val="90000"/>
              </a:lnSpc>
              <a:spcAft>
                <a:spcPts val="600"/>
              </a:spcAft>
            </a:pPr>
            <a:endParaRPr lang="en-US" sz="3200" dirty="0">
              <a:solidFill>
                <a:schemeClr val="tx1"/>
              </a:solidFill>
            </a:endParaRPr>
          </a:p>
          <a:p>
            <a:pPr>
              <a:lnSpc>
                <a:spcPct val="90000"/>
              </a:lnSpc>
              <a:spcAft>
                <a:spcPts val="600"/>
              </a:spcAft>
            </a:pPr>
            <a:r>
              <a:rPr lang="en-US" sz="3200" dirty="0">
                <a:solidFill>
                  <a:schemeClr val="tx1"/>
                </a:solidFill>
              </a:rPr>
              <a:t>Key Takeaway:</a:t>
            </a:r>
          </a:p>
          <a:p>
            <a:pPr indent="-228600">
              <a:lnSpc>
                <a:spcPct val="90000"/>
              </a:lnSpc>
              <a:spcAft>
                <a:spcPts val="600"/>
              </a:spcAft>
              <a:buFont typeface="Arial" panose="020B0604020202020204" pitchFamily="34" charset="0"/>
              <a:buChar char="•"/>
            </a:pPr>
            <a:r>
              <a:rPr lang="en-US" sz="3200" dirty="0">
                <a:solidFill>
                  <a:schemeClr val="tx1"/>
                </a:solidFill>
              </a:rPr>
              <a:t>The change in number of lanes significantly affects the model performance </a:t>
            </a:r>
          </a:p>
          <a:p>
            <a:pPr indent="-228600">
              <a:lnSpc>
                <a:spcPct val="90000"/>
              </a:lnSpc>
              <a:spcAft>
                <a:spcPts val="600"/>
              </a:spcAft>
              <a:buFont typeface="Arial" panose="020B0604020202020204" pitchFamily="34" charset="0"/>
              <a:buChar char="•"/>
            </a:pPr>
            <a:endParaRPr lang="en-US" sz="3200" dirty="0">
              <a:solidFill>
                <a:schemeClr val="tx1"/>
              </a:solidFill>
            </a:endParaRPr>
          </a:p>
        </p:txBody>
      </p:sp>
      <p:sp>
        <p:nvSpPr>
          <p:cNvPr id="31" name="TextBox 16">
            <a:extLst>
              <a:ext uri="{FF2B5EF4-FFF2-40B4-BE49-F238E27FC236}">
                <a16:creationId xmlns:a16="http://schemas.microsoft.com/office/drawing/2014/main" id="{1E90D819-97FE-494C-B4CC-A49D0069F33C}"/>
              </a:ext>
            </a:extLst>
          </p:cNvPr>
          <p:cNvSpPr txBox="1"/>
          <p:nvPr/>
        </p:nvSpPr>
        <p:spPr>
          <a:xfrm rot="-5400000">
            <a:off x="17207041" y="9259756"/>
            <a:ext cx="1358639" cy="278745"/>
          </a:xfrm>
          <a:prstGeom prst="rect">
            <a:avLst/>
          </a:prstGeom>
        </p:spPr>
        <p:txBody>
          <a:bodyPr lIns="0" tIns="0" rIns="0" bIns="0" rtlCol="0" anchor="t">
            <a:spAutoFit/>
          </a:bodyPr>
          <a:lstStyle/>
          <a:p>
            <a:pPr algn="ctr">
              <a:lnSpc>
                <a:spcPts val="2239"/>
              </a:lnSpc>
            </a:pPr>
            <a:r>
              <a:rPr lang="en-US" sz="1599" spc="127" dirty="0">
                <a:latin typeface="HK Grotesk Bold"/>
              </a:rPr>
              <a:t>11</a:t>
            </a:r>
          </a:p>
        </p:txBody>
      </p:sp>
    </p:spTree>
    <p:extLst>
      <p:ext uri="{BB962C8B-B14F-4D97-AF65-F5344CB8AC3E}">
        <p14:creationId xmlns:p14="http://schemas.microsoft.com/office/powerpoint/2010/main" val="131768457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TotalTime>
  <Words>788</Words>
  <Application>Microsoft Office PowerPoint</Application>
  <PresentationFormat>Custom</PresentationFormat>
  <Paragraphs>146</Paragraphs>
  <Slides>18</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HK Grotesk Medium</vt:lpstr>
      <vt:lpstr>HK Grotesk Light</vt:lpstr>
      <vt:lpstr>Vesper Libre Bold</vt:lpstr>
      <vt:lpstr>HK Grotesk Bold</vt:lpstr>
      <vt:lpstr>Arial</vt:lpstr>
      <vt:lpstr>Wingdings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Ariel Wang</dc:creator>
  <cp:lastModifiedBy>Brigitte Reda</cp:lastModifiedBy>
  <cp:revision>17</cp:revision>
  <dcterms:created xsi:type="dcterms:W3CDTF">2020-03-31T19:22:24Z</dcterms:created>
  <dcterms:modified xsi:type="dcterms:W3CDTF">2020-03-31T22:23:13Z</dcterms:modified>
</cp:coreProperties>
</file>